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4"/>
  </p:sldMasterIdLst>
  <p:sldIdLst>
    <p:sldId id="256" r:id="rId5"/>
    <p:sldId id="257" r:id="rId6"/>
    <p:sldId id="269" r:id="rId7"/>
    <p:sldId id="265" r:id="rId8"/>
    <p:sldId id="270" r:id="rId9"/>
    <p:sldId id="271" r:id="rId10"/>
    <p:sldId id="272" r:id="rId11"/>
    <p:sldId id="266" r:id="rId12"/>
    <p:sldId id="267" r:id="rId13"/>
    <p:sldId id="273" r:id="rId14"/>
    <p:sldId id="279" r:id="rId15"/>
    <p:sldId id="280" r:id="rId16"/>
    <p:sldId id="258" r:id="rId17"/>
    <p:sldId id="260" r:id="rId18"/>
    <p:sldId id="259" r:id="rId19"/>
    <p:sldId id="261" r:id="rId20"/>
    <p:sldId id="262" r:id="rId21"/>
    <p:sldId id="264" r:id="rId22"/>
    <p:sldId id="263" r:id="rId23"/>
    <p:sldId id="274" r:id="rId24"/>
    <p:sldId id="275" r:id="rId25"/>
    <p:sldId id="276" r:id="rId26"/>
    <p:sldId id="278" r:id="rId2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viewProps" Target="view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presProps" Target="presProps.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3/5/2024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3717240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3/5/2024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2371103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3/5/2024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4134830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3/5/2024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185127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3/5/2024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3285250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3/5/2024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339412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3/5/2024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147083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3/5/2024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1324805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3/5/2024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3914260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3/5/2024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3097997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3/5/2024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77690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3/5/2024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‹Nº›</a:t>
            </a:fld>
            <a:endParaRPr lang="en-US"/>
          </a:p>
        </p:txBody>
      </p:sp>
    </p:spTree>
    <p:extLst>
      <p:ext uri="{BB962C8B-B14F-4D97-AF65-F5344CB8AC3E}">
        <p14:creationId xmlns:p14="http://schemas.microsoft.com/office/powerpoint/2010/main" val="30562512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1" r:id="rId6"/>
    <p:sldLayoutId id="2147483777" r:id="rId7"/>
    <p:sldLayoutId id="2147483778" r:id="rId8"/>
    <p:sldLayoutId id="2147483779" r:id="rId9"/>
    <p:sldLayoutId id="2147483780" r:id="rId10"/>
    <p:sldLayoutId id="2147483782"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4.xml" /></Relationships>
</file>

<file path=ppt/slides/_rels/slide16.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4.xml" /></Relationships>
</file>

<file path=ppt/slides/_rels/slide18.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4.xml" /></Relationships>
</file>

<file path=ppt/slides/_rels/slide19.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4.png" /></Relationships>
</file>

<file path=ppt/slides/_rels/slide21.xml.rels><?xml version="1.0" encoding="UTF-8" standalone="yes"?>
<Relationships xmlns="http://schemas.openxmlformats.org/package/2006/relationships"><Relationship Id="rId2" Type="http://schemas.openxmlformats.org/officeDocument/2006/relationships/image" Target="../media/image15.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6">
            <a:extLst>
              <a:ext uri="{FF2B5EF4-FFF2-40B4-BE49-F238E27FC236}">
                <a16:creationId xmlns:a16="http://schemas.microsoft.com/office/drawing/2014/main" id="{1A85303E-1D59-4477-A849-22C7FEACD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ítulo 1">
            <a:extLst>
              <a:ext uri="{FF2B5EF4-FFF2-40B4-BE49-F238E27FC236}">
                <a16:creationId xmlns:a16="http://schemas.microsoft.com/office/drawing/2014/main" id="{4B201645-1757-4E62-8836-0A4B9FEF4EE5}"/>
              </a:ext>
            </a:extLst>
          </p:cNvPr>
          <p:cNvSpPr>
            <a:spLocks noGrp="1"/>
          </p:cNvSpPr>
          <p:nvPr>
            <p:ph type="ctrTitle"/>
          </p:nvPr>
        </p:nvSpPr>
        <p:spPr>
          <a:xfrm>
            <a:off x="612648" y="557783"/>
            <a:ext cx="3901736" cy="3130807"/>
          </a:xfrm>
        </p:spPr>
        <p:txBody>
          <a:bodyPr>
            <a:normAutofit/>
          </a:bodyPr>
          <a:lstStyle/>
          <a:p>
            <a:r>
              <a:rPr lang="es-MX" sz="4800">
                <a:solidFill>
                  <a:srgbClr val="FFFFFF"/>
                </a:solidFill>
                <a:ea typeface="Calibri Light"/>
                <a:cs typeface="Calibri Light"/>
              </a:rPr>
              <a:t>Metodología Kanban.</a:t>
            </a:r>
            <a:endParaRPr lang="es-MX" sz="4800">
              <a:solidFill>
                <a:srgbClr val="FFFFFF"/>
              </a:solidFill>
            </a:endParaRPr>
          </a:p>
        </p:txBody>
      </p:sp>
      <p:sp>
        <p:nvSpPr>
          <p:cNvPr id="3" name="Subtítulo 2">
            <a:extLst>
              <a:ext uri="{FF2B5EF4-FFF2-40B4-BE49-F238E27FC236}">
                <a16:creationId xmlns:a16="http://schemas.microsoft.com/office/drawing/2014/main" id="{67063E0D-A830-4DF8-BE7D-E8F154726C64}"/>
              </a:ext>
            </a:extLst>
          </p:cNvPr>
          <p:cNvSpPr>
            <a:spLocks noGrp="1"/>
          </p:cNvSpPr>
          <p:nvPr>
            <p:ph type="subTitle" idx="1"/>
          </p:nvPr>
        </p:nvSpPr>
        <p:spPr>
          <a:xfrm>
            <a:off x="612648" y="3902206"/>
            <a:ext cx="4571928" cy="2240529"/>
          </a:xfrm>
        </p:spPr>
        <p:txBody>
          <a:bodyPr vert="horz" lIns="91440" tIns="45720" rIns="91440" bIns="45720" rtlCol="0" anchor="t">
            <a:normAutofit/>
          </a:bodyPr>
          <a:lstStyle/>
          <a:p>
            <a:r>
              <a:rPr lang="es-MX" sz="2800">
                <a:solidFill>
                  <a:srgbClr val="FFFFFF"/>
                </a:solidFill>
              </a:rPr>
              <a:t>Integrantes: </a:t>
            </a:r>
          </a:p>
          <a:p>
            <a:pPr marL="285750" indent="-285750">
              <a:buFont typeface="Arial" panose="020B0604020202020204" pitchFamily="34" charset="0"/>
              <a:buChar char="•"/>
            </a:pPr>
            <a:r>
              <a:rPr lang="es-MX" sz="1800">
                <a:solidFill>
                  <a:srgbClr val="FFFFFF"/>
                </a:solidFill>
              </a:rPr>
              <a:t>Hernández Vázquez Johan Cristopher.</a:t>
            </a:r>
          </a:p>
          <a:p>
            <a:pPr marL="285750" indent="-285750">
              <a:buFont typeface="Arial" panose="020B0604020202020204" pitchFamily="34" charset="0"/>
              <a:buChar char="•"/>
            </a:pPr>
            <a:r>
              <a:rPr lang="es-MX" sz="1800">
                <a:solidFill>
                  <a:srgbClr val="FFFFFF"/>
                </a:solidFill>
              </a:rPr>
              <a:t>Barros Martínez Luis Enrique</a:t>
            </a:r>
          </a:p>
          <a:p>
            <a:pPr marL="285750" indent="-285750">
              <a:buFont typeface="Arial" panose="020B0604020202020204" pitchFamily="34" charset="0"/>
              <a:buChar char="•"/>
            </a:pPr>
            <a:r>
              <a:rPr lang="es-MX" sz="1800">
                <a:solidFill>
                  <a:srgbClr val="FFFFFF"/>
                </a:solidFill>
              </a:rPr>
              <a:t>Bautista Ríos Alfredo</a:t>
            </a:r>
          </a:p>
        </p:txBody>
      </p:sp>
      <p:pic>
        <p:nvPicPr>
          <p:cNvPr id="30" name="Picture 3" descr="Fondo abstracto triangular">
            <a:extLst>
              <a:ext uri="{FF2B5EF4-FFF2-40B4-BE49-F238E27FC236}">
                <a16:creationId xmlns:a16="http://schemas.microsoft.com/office/drawing/2014/main" id="{516FD4AD-CA2E-CB5B-1337-EC50D135FE3F}"/>
              </a:ext>
            </a:extLst>
          </p:cNvPr>
          <p:cNvPicPr>
            <a:picLocks noChangeAspect="1"/>
          </p:cNvPicPr>
          <p:nvPr/>
        </p:nvPicPr>
        <p:blipFill rotWithShape="1">
          <a:blip r:embed="rId2"/>
          <a:srcRect l="9326" r="20239" b="-1"/>
          <a:stretch/>
        </p:blipFill>
        <p:spPr>
          <a:xfrm>
            <a:off x="4955602" y="10"/>
            <a:ext cx="7236398" cy="6857990"/>
          </a:xfrm>
          <a:custGeom>
            <a:avLst/>
            <a:gdLst/>
            <a:ahLst/>
            <a:cxnLst/>
            <a:rect l="l" t="t" r="r" b="b"/>
            <a:pathLst>
              <a:path w="7726675" h="6858000">
                <a:moveTo>
                  <a:pt x="2975226" y="5978334"/>
                </a:moveTo>
                <a:cubicBezTo>
                  <a:pt x="3002582" y="5978928"/>
                  <a:pt x="3030286" y="5982273"/>
                  <a:pt x="3058007" y="5988576"/>
                </a:cubicBezTo>
                <a:cubicBezTo>
                  <a:pt x="3279778" y="6038998"/>
                  <a:pt x="3418684" y="6259656"/>
                  <a:pt x="3368261" y="6481427"/>
                </a:cubicBezTo>
                <a:cubicBezTo>
                  <a:pt x="3317839" y="6703198"/>
                  <a:pt x="3097182" y="6842104"/>
                  <a:pt x="2875410" y="6791681"/>
                </a:cubicBezTo>
                <a:cubicBezTo>
                  <a:pt x="2653640" y="6741259"/>
                  <a:pt x="2514734" y="6520601"/>
                  <a:pt x="2565157" y="6298830"/>
                </a:cubicBezTo>
                <a:cubicBezTo>
                  <a:pt x="2609276" y="6104780"/>
                  <a:pt x="2783732" y="5974174"/>
                  <a:pt x="2975226" y="5978334"/>
                </a:cubicBezTo>
                <a:close/>
                <a:moveTo>
                  <a:pt x="542891" y="1298362"/>
                </a:moveTo>
                <a:cubicBezTo>
                  <a:pt x="578216" y="1299129"/>
                  <a:pt x="613991" y="1303448"/>
                  <a:pt x="649789" y="1311587"/>
                </a:cubicBezTo>
                <a:cubicBezTo>
                  <a:pt x="936170" y="1376700"/>
                  <a:pt x="1115545" y="1661643"/>
                  <a:pt x="1050432" y="1948025"/>
                </a:cubicBezTo>
                <a:cubicBezTo>
                  <a:pt x="985319" y="2234407"/>
                  <a:pt x="700376" y="2413781"/>
                  <a:pt x="413995" y="2348669"/>
                </a:cubicBezTo>
                <a:cubicBezTo>
                  <a:pt x="127612" y="2283556"/>
                  <a:pt x="-51762" y="1998612"/>
                  <a:pt x="13351" y="1712231"/>
                </a:cubicBezTo>
                <a:cubicBezTo>
                  <a:pt x="70325" y="1461647"/>
                  <a:pt x="295606" y="1292990"/>
                  <a:pt x="542891" y="1298362"/>
                </a:cubicBezTo>
                <a:close/>
                <a:moveTo>
                  <a:pt x="362049" y="446831"/>
                </a:moveTo>
                <a:cubicBezTo>
                  <a:pt x="382746" y="447281"/>
                  <a:pt x="403706" y="449811"/>
                  <a:pt x="424679" y="454579"/>
                </a:cubicBezTo>
                <a:cubicBezTo>
                  <a:pt x="592463" y="492727"/>
                  <a:pt x="697554" y="659668"/>
                  <a:pt x="659405" y="827452"/>
                </a:cubicBezTo>
                <a:cubicBezTo>
                  <a:pt x="621257" y="995236"/>
                  <a:pt x="454318" y="1100327"/>
                  <a:pt x="286534" y="1062179"/>
                </a:cubicBezTo>
                <a:cubicBezTo>
                  <a:pt x="118749" y="1024031"/>
                  <a:pt x="13658" y="857091"/>
                  <a:pt x="51806" y="689306"/>
                </a:cubicBezTo>
                <a:cubicBezTo>
                  <a:pt x="85186" y="542495"/>
                  <a:pt x="217172" y="443684"/>
                  <a:pt x="362049" y="446831"/>
                </a:cubicBezTo>
                <a:close/>
                <a:moveTo>
                  <a:pt x="688320" y="0"/>
                </a:moveTo>
                <a:lnTo>
                  <a:pt x="5442022" y="0"/>
                </a:lnTo>
                <a:lnTo>
                  <a:pt x="7726675" y="0"/>
                </a:lnTo>
                <a:lnTo>
                  <a:pt x="7726675" y="988372"/>
                </a:lnTo>
                <a:lnTo>
                  <a:pt x="7726675" y="6858000"/>
                </a:lnTo>
                <a:lnTo>
                  <a:pt x="4265234" y="6858000"/>
                </a:lnTo>
                <a:lnTo>
                  <a:pt x="4167452" y="6648946"/>
                </a:lnTo>
                <a:cubicBezTo>
                  <a:pt x="4064668" y="6438534"/>
                  <a:pt x="3951418" y="6237194"/>
                  <a:pt x="3802376" y="6067515"/>
                </a:cubicBezTo>
                <a:cubicBezTo>
                  <a:pt x="3433898" y="5648543"/>
                  <a:pt x="2855445" y="5560200"/>
                  <a:pt x="2314714" y="5492960"/>
                </a:cubicBezTo>
                <a:cubicBezTo>
                  <a:pt x="1689319" y="5415368"/>
                  <a:pt x="1105502" y="5269445"/>
                  <a:pt x="626568" y="4822392"/>
                </a:cubicBezTo>
                <a:cubicBezTo>
                  <a:pt x="42544" y="4277286"/>
                  <a:pt x="59772" y="3691233"/>
                  <a:pt x="462831" y="3184007"/>
                </a:cubicBezTo>
                <a:cubicBezTo>
                  <a:pt x="688845" y="2899538"/>
                  <a:pt x="972083" y="2660548"/>
                  <a:pt x="1228189" y="2399566"/>
                </a:cubicBezTo>
                <a:cubicBezTo>
                  <a:pt x="1460698" y="2161897"/>
                  <a:pt x="1522193" y="1866062"/>
                  <a:pt x="1384674" y="1566341"/>
                </a:cubicBezTo>
                <a:cubicBezTo>
                  <a:pt x="1239184" y="1249484"/>
                  <a:pt x="1095206" y="930335"/>
                  <a:pt x="922279" y="628332"/>
                </a:cubicBezTo>
                <a:cubicBezTo>
                  <a:pt x="805583" y="424593"/>
                  <a:pt x="731712" y="225291"/>
                  <a:pt x="693729" y="33341"/>
                </a:cubicBezTo>
                <a:close/>
              </a:path>
            </a:pathLst>
          </a:custGeom>
        </p:spPr>
      </p:pic>
      <p:sp>
        <p:nvSpPr>
          <p:cNvPr id="7" name="Subtítulo 2">
            <a:extLst>
              <a:ext uri="{FF2B5EF4-FFF2-40B4-BE49-F238E27FC236}">
                <a16:creationId xmlns:a16="http://schemas.microsoft.com/office/drawing/2014/main" id="{239EA78E-1163-4B53-8398-5E708C640DF6}"/>
              </a:ext>
            </a:extLst>
          </p:cNvPr>
          <p:cNvSpPr txBox="1">
            <a:spLocks/>
          </p:cNvSpPr>
          <p:nvPr/>
        </p:nvSpPr>
        <p:spPr>
          <a:xfrm>
            <a:off x="9958210" y="6142735"/>
            <a:ext cx="2105971" cy="58379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Clr>
                <a:schemeClr val="accent5"/>
              </a:buClr>
              <a:buFont typeface="Avenir Next LT Pro" panose="020B05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800">
                <a:solidFill>
                  <a:srgbClr val="FFFFFF"/>
                </a:solidFill>
              </a:rPr>
              <a:t>05/03/2024</a:t>
            </a:r>
          </a:p>
        </p:txBody>
      </p:sp>
    </p:spTree>
    <p:extLst>
      <p:ext uri="{BB962C8B-B14F-4D97-AF65-F5344CB8AC3E}">
        <p14:creationId xmlns:p14="http://schemas.microsoft.com/office/powerpoint/2010/main" val="2657864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5">
            <a:extLst>
              <a:ext uri="{FF2B5EF4-FFF2-40B4-BE49-F238E27FC236}">
                <a16:creationId xmlns:a16="http://schemas.microsoft.com/office/drawing/2014/main" id="{84B5F85A-1AFC-44AD-8D3B-FD6C8C2F9DE6}"/>
              </a:ext>
            </a:extLst>
          </p:cNvPr>
          <p:cNvGraphicFramePr>
            <a:graphicFrameLocks noGrp="1"/>
          </p:cNvGraphicFramePr>
          <p:nvPr>
            <p:ph idx="1"/>
            <p:extLst>
              <p:ext uri="{D42A27DB-BD31-4B8C-83A1-F6EECF244321}">
                <p14:modId xmlns:p14="http://schemas.microsoft.com/office/powerpoint/2010/main" val="2862861025"/>
              </p:ext>
            </p:extLst>
          </p:nvPr>
        </p:nvGraphicFramePr>
        <p:xfrm>
          <a:off x="612777" y="417871"/>
          <a:ext cx="11156436" cy="6130413"/>
        </p:xfrm>
        <a:graphic>
          <a:graphicData uri="http://schemas.openxmlformats.org/drawingml/2006/table">
            <a:tbl>
              <a:tblPr firstRow="1" bandRow="1">
                <a:tableStyleId>{5C22544A-7EE6-4342-B048-85BDC9FD1C3A}</a:tableStyleId>
              </a:tblPr>
              <a:tblGrid>
                <a:gridCol w="3718812">
                  <a:extLst>
                    <a:ext uri="{9D8B030D-6E8A-4147-A177-3AD203B41FA5}">
                      <a16:colId xmlns:a16="http://schemas.microsoft.com/office/drawing/2014/main" val="2989890768"/>
                    </a:ext>
                  </a:extLst>
                </a:gridCol>
                <a:gridCol w="3718812">
                  <a:extLst>
                    <a:ext uri="{9D8B030D-6E8A-4147-A177-3AD203B41FA5}">
                      <a16:colId xmlns:a16="http://schemas.microsoft.com/office/drawing/2014/main" val="212553651"/>
                    </a:ext>
                  </a:extLst>
                </a:gridCol>
                <a:gridCol w="3718812">
                  <a:extLst>
                    <a:ext uri="{9D8B030D-6E8A-4147-A177-3AD203B41FA5}">
                      <a16:colId xmlns:a16="http://schemas.microsoft.com/office/drawing/2014/main" val="2993414026"/>
                    </a:ext>
                  </a:extLst>
                </a:gridCol>
              </a:tblGrid>
              <a:tr h="603063">
                <a:tc>
                  <a:txBody>
                    <a:bodyPr/>
                    <a:lstStyle/>
                    <a:p>
                      <a:pPr algn="ctr">
                        <a:lnSpc>
                          <a:spcPct val="150000"/>
                        </a:lnSpc>
                      </a:pPr>
                      <a:r>
                        <a:rPr lang="es-MX"/>
                        <a:t>Pendiente</a:t>
                      </a:r>
                    </a:p>
                  </a:txBody>
                  <a:tcPr/>
                </a:tc>
                <a:tc>
                  <a:txBody>
                    <a:bodyPr/>
                    <a:lstStyle/>
                    <a:p>
                      <a:pPr algn="ctr">
                        <a:lnSpc>
                          <a:spcPct val="150000"/>
                        </a:lnSpc>
                      </a:pPr>
                      <a:r>
                        <a:rPr lang="es-MX"/>
                        <a:t>En Curso</a:t>
                      </a:r>
                    </a:p>
                  </a:txBody>
                  <a:tcPr/>
                </a:tc>
                <a:tc>
                  <a:txBody>
                    <a:bodyPr/>
                    <a:lstStyle/>
                    <a:p>
                      <a:pPr algn="ctr">
                        <a:lnSpc>
                          <a:spcPct val="150000"/>
                        </a:lnSpc>
                      </a:pPr>
                      <a:r>
                        <a:rPr lang="es-MX"/>
                        <a:t>Hecho</a:t>
                      </a:r>
                    </a:p>
                  </a:txBody>
                  <a:tcPr/>
                </a:tc>
                <a:extLst>
                  <a:ext uri="{0D108BD9-81ED-4DB2-BD59-A6C34878D82A}">
                    <a16:rowId xmlns:a16="http://schemas.microsoft.com/office/drawing/2014/main" val="1923263309"/>
                  </a:ext>
                </a:extLst>
              </a:tr>
              <a:tr h="5527350">
                <a:tc>
                  <a:txBody>
                    <a:bodyPr/>
                    <a:lstStyle/>
                    <a:p>
                      <a:endParaRPr lang="es-MX"/>
                    </a:p>
                  </a:txBody>
                  <a:tcPr/>
                </a:tc>
                <a:tc>
                  <a:txBody>
                    <a:bodyPr/>
                    <a:lstStyle/>
                    <a:p>
                      <a:endParaRPr lang="es-MX"/>
                    </a:p>
                  </a:txBody>
                  <a:tcPr/>
                </a:tc>
                <a:tc>
                  <a:txBody>
                    <a:bodyPr/>
                    <a:lstStyle/>
                    <a:p>
                      <a:endParaRPr lang="es-MX"/>
                    </a:p>
                  </a:txBody>
                  <a:tcPr/>
                </a:tc>
                <a:extLst>
                  <a:ext uri="{0D108BD9-81ED-4DB2-BD59-A6C34878D82A}">
                    <a16:rowId xmlns:a16="http://schemas.microsoft.com/office/drawing/2014/main" val="3548087037"/>
                  </a:ext>
                </a:extLst>
              </a:tr>
            </a:tbl>
          </a:graphicData>
        </a:graphic>
      </p:graphicFrame>
      <p:sp>
        <p:nvSpPr>
          <p:cNvPr id="6" name="Rectángulo 5">
            <a:extLst>
              <a:ext uri="{FF2B5EF4-FFF2-40B4-BE49-F238E27FC236}">
                <a16:creationId xmlns:a16="http://schemas.microsoft.com/office/drawing/2014/main" id="{4BA555AB-77CE-4C21-9E4C-C73F2B3290D9}"/>
              </a:ext>
            </a:extLst>
          </p:cNvPr>
          <p:cNvSpPr/>
          <p:nvPr/>
        </p:nvSpPr>
        <p:spPr>
          <a:xfrm>
            <a:off x="765178" y="1233943"/>
            <a:ext cx="1649362" cy="6931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600"/>
              <a:t>Realizar </a:t>
            </a:r>
            <a:r>
              <a:rPr lang="es-MX" sz="1600" err="1"/>
              <a:t>Login</a:t>
            </a:r>
            <a:endParaRPr lang="es-MX" sz="1600"/>
          </a:p>
          <a:p>
            <a:pPr algn="ctr"/>
            <a:r>
              <a:rPr lang="es-MX" sz="1600"/>
              <a:t>(Front </a:t>
            </a:r>
            <a:r>
              <a:rPr lang="es-MX" sz="1600" err="1"/>
              <a:t>end</a:t>
            </a:r>
            <a:r>
              <a:rPr lang="es-MX" sz="1600"/>
              <a:t>)</a:t>
            </a:r>
          </a:p>
        </p:txBody>
      </p:sp>
      <p:sp>
        <p:nvSpPr>
          <p:cNvPr id="7" name="Rectángulo 6">
            <a:extLst>
              <a:ext uri="{FF2B5EF4-FFF2-40B4-BE49-F238E27FC236}">
                <a16:creationId xmlns:a16="http://schemas.microsoft.com/office/drawing/2014/main" id="{2B547429-C11E-4FC6-AE41-2A047518BFBB}"/>
              </a:ext>
            </a:extLst>
          </p:cNvPr>
          <p:cNvSpPr/>
          <p:nvPr/>
        </p:nvSpPr>
        <p:spPr>
          <a:xfrm>
            <a:off x="769734" y="2123768"/>
            <a:ext cx="1649362" cy="6784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Registro</a:t>
            </a:r>
          </a:p>
          <a:p>
            <a:pPr algn="ctr"/>
            <a:r>
              <a:rPr lang="es-MX" sz="1400"/>
              <a:t>(Front </a:t>
            </a:r>
            <a:r>
              <a:rPr lang="es-MX" sz="1400" err="1"/>
              <a:t>end</a:t>
            </a:r>
            <a:r>
              <a:rPr lang="es-MX" sz="1400"/>
              <a:t>)</a:t>
            </a:r>
          </a:p>
        </p:txBody>
      </p:sp>
      <p:sp>
        <p:nvSpPr>
          <p:cNvPr id="8" name="Rectángulo 7">
            <a:extLst>
              <a:ext uri="{FF2B5EF4-FFF2-40B4-BE49-F238E27FC236}">
                <a16:creationId xmlns:a16="http://schemas.microsoft.com/office/drawing/2014/main" id="{1C89ED67-6D15-4CC6-AE77-25F79F72D7E9}"/>
              </a:ext>
            </a:extLst>
          </p:cNvPr>
          <p:cNvSpPr/>
          <p:nvPr/>
        </p:nvSpPr>
        <p:spPr>
          <a:xfrm>
            <a:off x="769734" y="3043092"/>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Alta de Libros</a:t>
            </a:r>
          </a:p>
          <a:p>
            <a:pPr algn="ctr"/>
            <a:r>
              <a:rPr lang="es-MX" sz="1400"/>
              <a:t>(Front </a:t>
            </a:r>
            <a:r>
              <a:rPr lang="es-MX" sz="1400" err="1"/>
              <a:t>end</a:t>
            </a:r>
            <a:r>
              <a:rPr lang="es-MX" sz="1400"/>
              <a:t>)</a:t>
            </a:r>
          </a:p>
        </p:txBody>
      </p:sp>
      <p:sp>
        <p:nvSpPr>
          <p:cNvPr id="9" name="Rectángulo 8">
            <a:extLst>
              <a:ext uri="{FF2B5EF4-FFF2-40B4-BE49-F238E27FC236}">
                <a16:creationId xmlns:a16="http://schemas.microsoft.com/office/drawing/2014/main" id="{278C9E6B-D506-47CE-9055-3F24412472FF}"/>
              </a:ext>
            </a:extLst>
          </p:cNvPr>
          <p:cNvSpPr/>
          <p:nvPr/>
        </p:nvSpPr>
        <p:spPr>
          <a:xfrm>
            <a:off x="2576053" y="3043091"/>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Baja de Libros</a:t>
            </a:r>
          </a:p>
          <a:p>
            <a:pPr algn="ctr"/>
            <a:r>
              <a:rPr lang="es-MX" sz="1400"/>
              <a:t>(Front </a:t>
            </a:r>
            <a:r>
              <a:rPr lang="es-MX" sz="1400" err="1"/>
              <a:t>end</a:t>
            </a:r>
            <a:r>
              <a:rPr lang="es-MX" sz="1400"/>
              <a:t>)</a:t>
            </a:r>
          </a:p>
        </p:txBody>
      </p:sp>
      <p:sp>
        <p:nvSpPr>
          <p:cNvPr id="10" name="Rectángulo 9">
            <a:extLst>
              <a:ext uri="{FF2B5EF4-FFF2-40B4-BE49-F238E27FC236}">
                <a16:creationId xmlns:a16="http://schemas.microsoft.com/office/drawing/2014/main" id="{85FD5882-7CDA-4CB6-A0A7-606C51DE3953}"/>
              </a:ext>
            </a:extLst>
          </p:cNvPr>
          <p:cNvSpPr/>
          <p:nvPr/>
        </p:nvSpPr>
        <p:spPr>
          <a:xfrm>
            <a:off x="765178" y="3797709"/>
            <a:ext cx="2646616" cy="8799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Modificación de Libros</a:t>
            </a:r>
          </a:p>
          <a:p>
            <a:pPr algn="ctr"/>
            <a:r>
              <a:rPr lang="es-MX" sz="1400"/>
              <a:t>(Front </a:t>
            </a:r>
            <a:r>
              <a:rPr lang="es-MX" sz="1400" err="1"/>
              <a:t>end</a:t>
            </a:r>
            <a:r>
              <a:rPr lang="es-MX" sz="1400"/>
              <a:t>)</a:t>
            </a:r>
          </a:p>
        </p:txBody>
      </p:sp>
      <p:sp>
        <p:nvSpPr>
          <p:cNvPr id="11" name="Rectángulo 10">
            <a:extLst>
              <a:ext uri="{FF2B5EF4-FFF2-40B4-BE49-F238E27FC236}">
                <a16:creationId xmlns:a16="http://schemas.microsoft.com/office/drawing/2014/main" id="{8E14B90E-7F68-490D-8E51-A5991A512BB1}"/>
              </a:ext>
            </a:extLst>
          </p:cNvPr>
          <p:cNvSpPr/>
          <p:nvPr/>
        </p:nvSpPr>
        <p:spPr>
          <a:xfrm>
            <a:off x="2524792" y="1248698"/>
            <a:ext cx="1653918" cy="6931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Consulta de Libros </a:t>
            </a:r>
            <a:r>
              <a:rPr lang="es-MX" sz="1400" err="1"/>
              <a:t>Admin</a:t>
            </a:r>
            <a:endParaRPr lang="es-MX" sz="1400"/>
          </a:p>
          <a:p>
            <a:pPr algn="ctr"/>
            <a:r>
              <a:rPr lang="es-MX" sz="1400"/>
              <a:t>(Front </a:t>
            </a:r>
            <a:r>
              <a:rPr lang="es-MX" sz="1400" err="1"/>
              <a:t>end</a:t>
            </a:r>
            <a:r>
              <a:rPr lang="es-MX" sz="1400"/>
              <a:t>)</a:t>
            </a:r>
          </a:p>
        </p:txBody>
      </p:sp>
      <p:sp>
        <p:nvSpPr>
          <p:cNvPr id="12" name="Rectángulo 11">
            <a:extLst>
              <a:ext uri="{FF2B5EF4-FFF2-40B4-BE49-F238E27FC236}">
                <a16:creationId xmlns:a16="http://schemas.microsoft.com/office/drawing/2014/main" id="{B3A1FA63-E5CF-40AD-BAED-011D983FB184}"/>
              </a:ext>
            </a:extLst>
          </p:cNvPr>
          <p:cNvSpPr/>
          <p:nvPr/>
        </p:nvSpPr>
        <p:spPr>
          <a:xfrm>
            <a:off x="2524792" y="2123768"/>
            <a:ext cx="1653918" cy="6931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Consulta de Libros Usuario</a:t>
            </a:r>
          </a:p>
          <a:p>
            <a:pPr algn="ctr"/>
            <a:r>
              <a:rPr lang="es-MX" sz="1400"/>
              <a:t>(Front </a:t>
            </a:r>
            <a:r>
              <a:rPr lang="es-MX" sz="1400" err="1"/>
              <a:t>end</a:t>
            </a:r>
            <a:r>
              <a:rPr lang="es-MX" sz="1400"/>
              <a:t>)</a:t>
            </a:r>
          </a:p>
        </p:txBody>
      </p:sp>
      <p:sp>
        <p:nvSpPr>
          <p:cNvPr id="13" name="Rectángulo 12">
            <a:extLst>
              <a:ext uri="{FF2B5EF4-FFF2-40B4-BE49-F238E27FC236}">
                <a16:creationId xmlns:a16="http://schemas.microsoft.com/office/drawing/2014/main" id="{596F523D-7ADA-499D-82FF-11B6ABB74C9A}"/>
              </a:ext>
            </a:extLst>
          </p:cNvPr>
          <p:cNvSpPr/>
          <p:nvPr/>
        </p:nvSpPr>
        <p:spPr>
          <a:xfrm>
            <a:off x="765178" y="4930878"/>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modelado DB </a:t>
            </a:r>
          </a:p>
          <a:p>
            <a:pPr algn="ctr"/>
            <a:r>
              <a:rPr lang="es-MX" sz="1400"/>
              <a:t>(Back </a:t>
            </a:r>
            <a:r>
              <a:rPr lang="es-MX" sz="1400" err="1"/>
              <a:t>end</a:t>
            </a:r>
            <a:r>
              <a:rPr lang="es-MX" sz="1400"/>
              <a:t>)</a:t>
            </a:r>
          </a:p>
        </p:txBody>
      </p:sp>
      <p:sp>
        <p:nvSpPr>
          <p:cNvPr id="14" name="Rectángulo 13">
            <a:extLst>
              <a:ext uri="{FF2B5EF4-FFF2-40B4-BE49-F238E27FC236}">
                <a16:creationId xmlns:a16="http://schemas.microsoft.com/office/drawing/2014/main" id="{24FAE68A-2752-4D40-9BEC-C8DAEE18EAFB}"/>
              </a:ext>
            </a:extLst>
          </p:cNvPr>
          <p:cNvSpPr/>
          <p:nvPr/>
        </p:nvSpPr>
        <p:spPr>
          <a:xfrm>
            <a:off x="2529348" y="4930877"/>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conexión a DB </a:t>
            </a:r>
          </a:p>
          <a:p>
            <a:pPr algn="ctr"/>
            <a:r>
              <a:rPr lang="es-MX" sz="1400"/>
              <a:t>(Back </a:t>
            </a:r>
            <a:r>
              <a:rPr lang="es-MX" sz="1400" err="1"/>
              <a:t>end</a:t>
            </a:r>
            <a:r>
              <a:rPr lang="es-MX" sz="1400"/>
              <a:t>)</a:t>
            </a:r>
          </a:p>
        </p:txBody>
      </p:sp>
      <p:sp>
        <p:nvSpPr>
          <p:cNvPr id="15" name="Rectángulo 14">
            <a:extLst>
              <a:ext uri="{FF2B5EF4-FFF2-40B4-BE49-F238E27FC236}">
                <a16:creationId xmlns:a16="http://schemas.microsoft.com/office/drawing/2014/main" id="{3830C672-4B66-458F-9C1A-B91BBB0E0CA0}"/>
              </a:ext>
            </a:extLst>
          </p:cNvPr>
          <p:cNvSpPr/>
          <p:nvPr/>
        </p:nvSpPr>
        <p:spPr>
          <a:xfrm>
            <a:off x="765178" y="5702721"/>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Implementar funcionalidad en..</a:t>
            </a:r>
          </a:p>
          <a:p>
            <a:pPr algn="ctr"/>
            <a:r>
              <a:rPr lang="es-MX" sz="1400"/>
              <a:t>(Back </a:t>
            </a:r>
            <a:r>
              <a:rPr lang="es-MX" sz="1400" err="1"/>
              <a:t>end</a:t>
            </a:r>
            <a:r>
              <a:rPr lang="es-MX" sz="1400"/>
              <a:t>)</a:t>
            </a:r>
          </a:p>
        </p:txBody>
      </p:sp>
    </p:spTree>
    <p:extLst>
      <p:ext uri="{BB962C8B-B14F-4D97-AF65-F5344CB8AC3E}">
        <p14:creationId xmlns:p14="http://schemas.microsoft.com/office/powerpoint/2010/main" val="15889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A35297A-68D5-4EEC-985B-C5C83C738C98}"/>
              </a:ext>
            </a:extLst>
          </p:cNvPr>
          <p:cNvSpPr>
            <a:spLocks noGrp="1"/>
          </p:cNvSpPr>
          <p:nvPr>
            <p:ph type="title"/>
          </p:nvPr>
        </p:nvSpPr>
        <p:spPr>
          <a:xfrm>
            <a:off x="612648" y="557783"/>
            <a:ext cx="6693027" cy="3622096"/>
          </a:xfrm>
        </p:spPr>
        <p:txBody>
          <a:bodyPr vert="horz" lIns="91440" tIns="45720" rIns="91440" bIns="45720" rtlCol="0" anchor="b">
            <a:normAutofit/>
          </a:bodyPr>
          <a:lstStyle/>
          <a:p>
            <a:r>
              <a:rPr lang="en-US" sz="5400" err="1"/>
              <a:t>Implementación</a:t>
            </a:r>
            <a:r>
              <a:rPr lang="en-US" sz="5400"/>
              <a:t> Kanban</a:t>
            </a:r>
          </a:p>
        </p:txBody>
      </p:sp>
    </p:spTree>
    <p:extLst>
      <p:ext uri="{BB962C8B-B14F-4D97-AF65-F5344CB8AC3E}">
        <p14:creationId xmlns:p14="http://schemas.microsoft.com/office/powerpoint/2010/main" val="244005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5">
            <a:extLst>
              <a:ext uri="{FF2B5EF4-FFF2-40B4-BE49-F238E27FC236}">
                <a16:creationId xmlns:a16="http://schemas.microsoft.com/office/drawing/2014/main" id="{84B5F85A-1AFC-44AD-8D3B-FD6C8C2F9DE6}"/>
              </a:ext>
            </a:extLst>
          </p:cNvPr>
          <p:cNvGraphicFramePr>
            <a:graphicFrameLocks noGrp="1"/>
          </p:cNvGraphicFramePr>
          <p:nvPr>
            <p:ph idx="1"/>
          </p:nvPr>
        </p:nvGraphicFramePr>
        <p:xfrm>
          <a:off x="612777" y="417871"/>
          <a:ext cx="11156436" cy="6130413"/>
        </p:xfrm>
        <a:graphic>
          <a:graphicData uri="http://schemas.openxmlformats.org/drawingml/2006/table">
            <a:tbl>
              <a:tblPr firstRow="1" bandRow="1">
                <a:tableStyleId>{5C22544A-7EE6-4342-B048-85BDC9FD1C3A}</a:tableStyleId>
              </a:tblPr>
              <a:tblGrid>
                <a:gridCol w="3718812">
                  <a:extLst>
                    <a:ext uri="{9D8B030D-6E8A-4147-A177-3AD203B41FA5}">
                      <a16:colId xmlns:a16="http://schemas.microsoft.com/office/drawing/2014/main" val="2989890768"/>
                    </a:ext>
                  </a:extLst>
                </a:gridCol>
                <a:gridCol w="3718812">
                  <a:extLst>
                    <a:ext uri="{9D8B030D-6E8A-4147-A177-3AD203B41FA5}">
                      <a16:colId xmlns:a16="http://schemas.microsoft.com/office/drawing/2014/main" val="212553651"/>
                    </a:ext>
                  </a:extLst>
                </a:gridCol>
                <a:gridCol w="3718812">
                  <a:extLst>
                    <a:ext uri="{9D8B030D-6E8A-4147-A177-3AD203B41FA5}">
                      <a16:colId xmlns:a16="http://schemas.microsoft.com/office/drawing/2014/main" val="2993414026"/>
                    </a:ext>
                  </a:extLst>
                </a:gridCol>
              </a:tblGrid>
              <a:tr h="603063">
                <a:tc>
                  <a:txBody>
                    <a:bodyPr/>
                    <a:lstStyle/>
                    <a:p>
                      <a:pPr algn="ctr">
                        <a:lnSpc>
                          <a:spcPct val="150000"/>
                        </a:lnSpc>
                      </a:pPr>
                      <a:r>
                        <a:rPr lang="es-MX"/>
                        <a:t>Pendiente</a:t>
                      </a:r>
                    </a:p>
                  </a:txBody>
                  <a:tcPr/>
                </a:tc>
                <a:tc>
                  <a:txBody>
                    <a:bodyPr/>
                    <a:lstStyle/>
                    <a:p>
                      <a:pPr algn="ctr">
                        <a:lnSpc>
                          <a:spcPct val="150000"/>
                        </a:lnSpc>
                      </a:pPr>
                      <a:r>
                        <a:rPr lang="es-MX"/>
                        <a:t>En Curso</a:t>
                      </a:r>
                    </a:p>
                  </a:txBody>
                  <a:tcPr/>
                </a:tc>
                <a:tc>
                  <a:txBody>
                    <a:bodyPr/>
                    <a:lstStyle/>
                    <a:p>
                      <a:pPr algn="ctr">
                        <a:lnSpc>
                          <a:spcPct val="150000"/>
                        </a:lnSpc>
                      </a:pPr>
                      <a:r>
                        <a:rPr lang="es-MX"/>
                        <a:t>Hecho</a:t>
                      </a:r>
                    </a:p>
                  </a:txBody>
                  <a:tcPr/>
                </a:tc>
                <a:extLst>
                  <a:ext uri="{0D108BD9-81ED-4DB2-BD59-A6C34878D82A}">
                    <a16:rowId xmlns:a16="http://schemas.microsoft.com/office/drawing/2014/main" val="1923263309"/>
                  </a:ext>
                </a:extLst>
              </a:tr>
              <a:tr h="5527350">
                <a:tc>
                  <a:txBody>
                    <a:bodyPr/>
                    <a:lstStyle/>
                    <a:p>
                      <a:endParaRPr lang="es-MX"/>
                    </a:p>
                  </a:txBody>
                  <a:tcPr/>
                </a:tc>
                <a:tc>
                  <a:txBody>
                    <a:bodyPr/>
                    <a:lstStyle/>
                    <a:p>
                      <a:endParaRPr lang="es-MX"/>
                    </a:p>
                  </a:txBody>
                  <a:tcPr/>
                </a:tc>
                <a:tc>
                  <a:txBody>
                    <a:bodyPr/>
                    <a:lstStyle/>
                    <a:p>
                      <a:endParaRPr lang="es-MX"/>
                    </a:p>
                  </a:txBody>
                  <a:tcPr/>
                </a:tc>
                <a:extLst>
                  <a:ext uri="{0D108BD9-81ED-4DB2-BD59-A6C34878D82A}">
                    <a16:rowId xmlns:a16="http://schemas.microsoft.com/office/drawing/2014/main" val="3548087037"/>
                  </a:ext>
                </a:extLst>
              </a:tr>
            </a:tbl>
          </a:graphicData>
        </a:graphic>
      </p:graphicFrame>
      <p:sp>
        <p:nvSpPr>
          <p:cNvPr id="6" name="Rectángulo 5">
            <a:extLst>
              <a:ext uri="{FF2B5EF4-FFF2-40B4-BE49-F238E27FC236}">
                <a16:creationId xmlns:a16="http://schemas.microsoft.com/office/drawing/2014/main" id="{4BA555AB-77CE-4C21-9E4C-C73F2B3290D9}"/>
              </a:ext>
            </a:extLst>
          </p:cNvPr>
          <p:cNvSpPr/>
          <p:nvPr/>
        </p:nvSpPr>
        <p:spPr>
          <a:xfrm>
            <a:off x="765178" y="1233943"/>
            <a:ext cx="1649362" cy="6931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600"/>
              <a:t>Realizar </a:t>
            </a:r>
            <a:r>
              <a:rPr lang="es-MX" sz="1600" err="1"/>
              <a:t>Login</a:t>
            </a:r>
            <a:endParaRPr lang="es-MX" sz="1600"/>
          </a:p>
          <a:p>
            <a:pPr algn="ctr"/>
            <a:r>
              <a:rPr lang="es-MX" sz="1600"/>
              <a:t>(Front </a:t>
            </a:r>
            <a:r>
              <a:rPr lang="es-MX" sz="1600" err="1"/>
              <a:t>end</a:t>
            </a:r>
            <a:r>
              <a:rPr lang="es-MX" sz="1600"/>
              <a:t>)</a:t>
            </a:r>
          </a:p>
        </p:txBody>
      </p:sp>
      <p:sp>
        <p:nvSpPr>
          <p:cNvPr id="7" name="Rectángulo 6">
            <a:extLst>
              <a:ext uri="{FF2B5EF4-FFF2-40B4-BE49-F238E27FC236}">
                <a16:creationId xmlns:a16="http://schemas.microsoft.com/office/drawing/2014/main" id="{2B547429-C11E-4FC6-AE41-2A047518BFBB}"/>
              </a:ext>
            </a:extLst>
          </p:cNvPr>
          <p:cNvSpPr/>
          <p:nvPr/>
        </p:nvSpPr>
        <p:spPr>
          <a:xfrm>
            <a:off x="769734" y="2123768"/>
            <a:ext cx="1649362" cy="6784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Registro</a:t>
            </a:r>
          </a:p>
          <a:p>
            <a:pPr algn="ctr"/>
            <a:r>
              <a:rPr lang="es-MX" sz="1400"/>
              <a:t>(Front </a:t>
            </a:r>
            <a:r>
              <a:rPr lang="es-MX" sz="1400" err="1"/>
              <a:t>end</a:t>
            </a:r>
            <a:r>
              <a:rPr lang="es-MX" sz="1400"/>
              <a:t>)</a:t>
            </a:r>
          </a:p>
        </p:txBody>
      </p:sp>
      <p:sp>
        <p:nvSpPr>
          <p:cNvPr id="8" name="Rectángulo 7">
            <a:extLst>
              <a:ext uri="{FF2B5EF4-FFF2-40B4-BE49-F238E27FC236}">
                <a16:creationId xmlns:a16="http://schemas.microsoft.com/office/drawing/2014/main" id="{1C89ED67-6D15-4CC6-AE77-25F79F72D7E9}"/>
              </a:ext>
            </a:extLst>
          </p:cNvPr>
          <p:cNvSpPr/>
          <p:nvPr/>
        </p:nvSpPr>
        <p:spPr>
          <a:xfrm>
            <a:off x="769734" y="3043092"/>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Alta de Libros</a:t>
            </a:r>
          </a:p>
          <a:p>
            <a:pPr algn="ctr"/>
            <a:r>
              <a:rPr lang="es-MX" sz="1400"/>
              <a:t>(Front </a:t>
            </a:r>
            <a:r>
              <a:rPr lang="es-MX" sz="1400" err="1"/>
              <a:t>end</a:t>
            </a:r>
            <a:r>
              <a:rPr lang="es-MX" sz="1400"/>
              <a:t>)</a:t>
            </a:r>
          </a:p>
        </p:txBody>
      </p:sp>
      <p:sp>
        <p:nvSpPr>
          <p:cNvPr id="9" name="Rectángulo 8">
            <a:extLst>
              <a:ext uri="{FF2B5EF4-FFF2-40B4-BE49-F238E27FC236}">
                <a16:creationId xmlns:a16="http://schemas.microsoft.com/office/drawing/2014/main" id="{278C9E6B-D506-47CE-9055-3F24412472FF}"/>
              </a:ext>
            </a:extLst>
          </p:cNvPr>
          <p:cNvSpPr/>
          <p:nvPr/>
        </p:nvSpPr>
        <p:spPr>
          <a:xfrm>
            <a:off x="2576053" y="3043091"/>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Baja de Libros</a:t>
            </a:r>
          </a:p>
          <a:p>
            <a:pPr algn="ctr"/>
            <a:r>
              <a:rPr lang="es-MX" sz="1400"/>
              <a:t>(Front </a:t>
            </a:r>
            <a:r>
              <a:rPr lang="es-MX" sz="1400" err="1"/>
              <a:t>end</a:t>
            </a:r>
            <a:r>
              <a:rPr lang="es-MX" sz="1400"/>
              <a:t>)</a:t>
            </a:r>
          </a:p>
        </p:txBody>
      </p:sp>
      <p:sp>
        <p:nvSpPr>
          <p:cNvPr id="10" name="Rectángulo 9">
            <a:extLst>
              <a:ext uri="{FF2B5EF4-FFF2-40B4-BE49-F238E27FC236}">
                <a16:creationId xmlns:a16="http://schemas.microsoft.com/office/drawing/2014/main" id="{85FD5882-7CDA-4CB6-A0A7-606C51DE3953}"/>
              </a:ext>
            </a:extLst>
          </p:cNvPr>
          <p:cNvSpPr/>
          <p:nvPr/>
        </p:nvSpPr>
        <p:spPr>
          <a:xfrm>
            <a:off x="765178" y="3797709"/>
            <a:ext cx="2646616" cy="8799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Modificación de Libros</a:t>
            </a:r>
          </a:p>
          <a:p>
            <a:pPr algn="ctr"/>
            <a:r>
              <a:rPr lang="es-MX" sz="1400"/>
              <a:t>(Front </a:t>
            </a:r>
            <a:r>
              <a:rPr lang="es-MX" sz="1400" err="1"/>
              <a:t>end</a:t>
            </a:r>
            <a:r>
              <a:rPr lang="es-MX" sz="1400"/>
              <a:t>)</a:t>
            </a:r>
          </a:p>
        </p:txBody>
      </p:sp>
      <p:sp>
        <p:nvSpPr>
          <p:cNvPr id="11" name="Rectángulo 10">
            <a:extLst>
              <a:ext uri="{FF2B5EF4-FFF2-40B4-BE49-F238E27FC236}">
                <a16:creationId xmlns:a16="http://schemas.microsoft.com/office/drawing/2014/main" id="{8E14B90E-7F68-490D-8E51-A5991A512BB1}"/>
              </a:ext>
            </a:extLst>
          </p:cNvPr>
          <p:cNvSpPr/>
          <p:nvPr/>
        </p:nvSpPr>
        <p:spPr>
          <a:xfrm>
            <a:off x="2524792" y="1248698"/>
            <a:ext cx="1653918" cy="6931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Consulta de Libros </a:t>
            </a:r>
            <a:r>
              <a:rPr lang="es-MX" sz="1400" err="1"/>
              <a:t>Admin</a:t>
            </a:r>
            <a:endParaRPr lang="es-MX" sz="1400"/>
          </a:p>
          <a:p>
            <a:pPr algn="ctr"/>
            <a:r>
              <a:rPr lang="es-MX" sz="1400"/>
              <a:t>(Front </a:t>
            </a:r>
            <a:r>
              <a:rPr lang="es-MX" sz="1400" err="1"/>
              <a:t>end</a:t>
            </a:r>
            <a:r>
              <a:rPr lang="es-MX" sz="1400"/>
              <a:t>)</a:t>
            </a:r>
          </a:p>
        </p:txBody>
      </p:sp>
      <p:sp>
        <p:nvSpPr>
          <p:cNvPr id="12" name="Rectángulo 11">
            <a:extLst>
              <a:ext uri="{FF2B5EF4-FFF2-40B4-BE49-F238E27FC236}">
                <a16:creationId xmlns:a16="http://schemas.microsoft.com/office/drawing/2014/main" id="{B3A1FA63-E5CF-40AD-BAED-011D983FB184}"/>
              </a:ext>
            </a:extLst>
          </p:cNvPr>
          <p:cNvSpPr/>
          <p:nvPr/>
        </p:nvSpPr>
        <p:spPr>
          <a:xfrm>
            <a:off x="2524792" y="2123768"/>
            <a:ext cx="1653918" cy="6931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Consulta de Libros Usuario</a:t>
            </a:r>
          </a:p>
          <a:p>
            <a:pPr algn="ctr"/>
            <a:r>
              <a:rPr lang="es-MX" sz="1400"/>
              <a:t>(Front </a:t>
            </a:r>
            <a:r>
              <a:rPr lang="es-MX" sz="1400" err="1"/>
              <a:t>end</a:t>
            </a:r>
            <a:r>
              <a:rPr lang="es-MX" sz="1400"/>
              <a:t>)</a:t>
            </a:r>
          </a:p>
        </p:txBody>
      </p:sp>
      <p:sp>
        <p:nvSpPr>
          <p:cNvPr id="13" name="Rectángulo 12">
            <a:extLst>
              <a:ext uri="{FF2B5EF4-FFF2-40B4-BE49-F238E27FC236}">
                <a16:creationId xmlns:a16="http://schemas.microsoft.com/office/drawing/2014/main" id="{596F523D-7ADA-499D-82FF-11B6ABB74C9A}"/>
              </a:ext>
            </a:extLst>
          </p:cNvPr>
          <p:cNvSpPr/>
          <p:nvPr/>
        </p:nvSpPr>
        <p:spPr>
          <a:xfrm>
            <a:off x="765178" y="4930878"/>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modelado DB </a:t>
            </a:r>
          </a:p>
          <a:p>
            <a:pPr algn="ctr"/>
            <a:r>
              <a:rPr lang="es-MX" sz="1400"/>
              <a:t>(Back </a:t>
            </a:r>
            <a:r>
              <a:rPr lang="es-MX" sz="1400" err="1"/>
              <a:t>end</a:t>
            </a:r>
            <a:r>
              <a:rPr lang="es-MX" sz="1400"/>
              <a:t>)</a:t>
            </a:r>
          </a:p>
        </p:txBody>
      </p:sp>
      <p:sp>
        <p:nvSpPr>
          <p:cNvPr id="14" name="Rectángulo 13">
            <a:extLst>
              <a:ext uri="{FF2B5EF4-FFF2-40B4-BE49-F238E27FC236}">
                <a16:creationId xmlns:a16="http://schemas.microsoft.com/office/drawing/2014/main" id="{24FAE68A-2752-4D40-9BEC-C8DAEE18EAFB}"/>
              </a:ext>
            </a:extLst>
          </p:cNvPr>
          <p:cNvSpPr/>
          <p:nvPr/>
        </p:nvSpPr>
        <p:spPr>
          <a:xfrm>
            <a:off x="2529348" y="4930877"/>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conexión a DB </a:t>
            </a:r>
          </a:p>
          <a:p>
            <a:pPr algn="ctr"/>
            <a:r>
              <a:rPr lang="es-MX" sz="1400"/>
              <a:t>(Back </a:t>
            </a:r>
            <a:r>
              <a:rPr lang="es-MX" sz="1400" err="1"/>
              <a:t>end</a:t>
            </a:r>
            <a:r>
              <a:rPr lang="es-MX" sz="1400"/>
              <a:t>)</a:t>
            </a:r>
          </a:p>
        </p:txBody>
      </p:sp>
      <p:sp>
        <p:nvSpPr>
          <p:cNvPr id="15" name="Rectángulo 14">
            <a:extLst>
              <a:ext uri="{FF2B5EF4-FFF2-40B4-BE49-F238E27FC236}">
                <a16:creationId xmlns:a16="http://schemas.microsoft.com/office/drawing/2014/main" id="{3830C672-4B66-458F-9C1A-B91BBB0E0CA0}"/>
              </a:ext>
            </a:extLst>
          </p:cNvPr>
          <p:cNvSpPr/>
          <p:nvPr/>
        </p:nvSpPr>
        <p:spPr>
          <a:xfrm>
            <a:off x="765178" y="5702721"/>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Implementar funcionalidad en..</a:t>
            </a:r>
          </a:p>
          <a:p>
            <a:pPr algn="ctr"/>
            <a:r>
              <a:rPr lang="es-MX" sz="1400"/>
              <a:t>(Back </a:t>
            </a:r>
            <a:r>
              <a:rPr lang="es-MX" sz="1400" err="1"/>
              <a:t>end</a:t>
            </a:r>
            <a:r>
              <a:rPr lang="es-MX" sz="1400"/>
              <a:t>)</a:t>
            </a:r>
          </a:p>
        </p:txBody>
      </p:sp>
      <p:sp>
        <p:nvSpPr>
          <p:cNvPr id="3" name="Rectángulo 5">
            <a:extLst>
              <a:ext uri="{FF2B5EF4-FFF2-40B4-BE49-F238E27FC236}">
                <a16:creationId xmlns:a16="http://schemas.microsoft.com/office/drawing/2014/main" id="{C5F5BDAA-7D37-1A11-1122-9DBCF15465BE}"/>
              </a:ext>
            </a:extLst>
          </p:cNvPr>
          <p:cNvSpPr/>
          <p:nvPr/>
        </p:nvSpPr>
        <p:spPr>
          <a:xfrm>
            <a:off x="5449473" y="2278686"/>
            <a:ext cx="1649362" cy="6931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600"/>
              <a:t>Realizar </a:t>
            </a:r>
            <a:r>
              <a:rPr lang="es-MX" sz="1600" err="1"/>
              <a:t>Login</a:t>
            </a:r>
            <a:endParaRPr lang="es-MX" sz="1600"/>
          </a:p>
          <a:p>
            <a:pPr algn="ctr"/>
            <a:r>
              <a:rPr lang="es-MX" sz="1600"/>
              <a:t>(Front </a:t>
            </a:r>
            <a:r>
              <a:rPr lang="es-MX" sz="1600" err="1"/>
              <a:t>end</a:t>
            </a:r>
            <a:r>
              <a:rPr lang="es-MX" sz="1600"/>
              <a:t>)</a:t>
            </a:r>
          </a:p>
        </p:txBody>
      </p:sp>
      <p:sp>
        <p:nvSpPr>
          <p:cNvPr id="16" name="Rectángulo 6">
            <a:extLst>
              <a:ext uri="{FF2B5EF4-FFF2-40B4-BE49-F238E27FC236}">
                <a16:creationId xmlns:a16="http://schemas.microsoft.com/office/drawing/2014/main" id="{0ACEFD0D-6562-4979-8D24-2547FE6E9BA0}"/>
              </a:ext>
            </a:extLst>
          </p:cNvPr>
          <p:cNvSpPr/>
          <p:nvPr/>
        </p:nvSpPr>
        <p:spPr>
          <a:xfrm>
            <a:off x="5454029" y="3168511"/>
            <a:ext cx="1649362" cy="6784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Registro</a:t>
            </a:r>
          </a:p>
          <a:p>
            <a:pPr algn="ctr"/>
            <a:r>
              <a:rPr lang="es-MX" sz="1400"/>
              <a:t>(Front </a:t>
            </a:r>
            <a:r>
              <a:rPr lang="es-MX" sz="1400" err="1"/>
              <a:t>end</a:t>
            </a:r>
            <a:r>
              <a:rPr lang="es-MX" sz="1400"/>
              <a:t>)</a:t>
            </a:r>
          </a:p>
        </p:txBody>
      </p:sp>
      <p:sp>
        <p:nvSpPr>
          <p:cNvPr id="18" name="Rectángulo 12">
            <a:extLst>
              <a:ext uri="{FF2B5EF4-FFF2-40B4-BE49-F238E27FC236}">
                <a16:creationId xmlns:a16="http://schemas.microsoft.com/office/drawing/2014/main" id="{63BBA1BB-F745-93EA-6591-F73AEE1AE238}"/>
              </a:ext>
            </a:extLst>
          </p:cNvPr>
          <p:cNvSpPr/>
          <p:nvPr/>
        </p:nvSpPr>
        <p:spPr>
          <a:xfrm>
            <a:off x="5449473" y="4080646"/>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modelado DB </a:t>
            </a:r>
          </a:p>
          <a:p>
            <a:pPr algn="ctr"/>
            <a:r>
              <a:rPr lang="es-MX" sz="1400"/>
              <a:t>(Back </a:t>
            </a:r>
            <a:r>
              <a:rPr lang="es-MX" sz="1400" err="1"/>
              <a:t>end</a:t>
            </a:r>
            <a:r>
              <a:rPr lang="es-MX" sz="1400"/>
              <a:t>)</a:t>
            </a:r>
          </a:p>
        </p:txBody>
      </p:sp>
      <p:sp>
        <p:nvSpPr>
          <p:cNvPr id="20" name="Rectángulo 5">
            <a:extLst>
              <a:ext uri="{FF2B5EF4-FFF2-40B4-BE49-F238E27FC236}">
                <a16:creationId xmlns:a16="http://schemas.microsoft.com/office/drawing/2014/main" id="{9F9B090A-62EB-DE53-5CF7-15F0AEBE750F}"/>
              </a:ext>
            </a:extLst>
          </p:cNvPr>
          <p:cNvSpPr/>
          <p:nvPr/>
        </p:nvSpPr>
        <p:spPr>
          <a:xfrm>
            <a:off x="9078999" y="2278685"/>
            <a:ext cx="1649362" cy="6931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600"/>
              <a:t>Realizar </a:t>
            </a:r>
            <a:r>
              <a:rPr lang="es-MX" sz="1600" err="1"/>
              <a:t>Login</a:t>
            </a:r>
            <a:endParaRPr lang="es-MX" sz="1600"/>
          </a:p>
          <a:p>
            <a:pPr algn="ctr"/>
            <a:r>
              <a:rPr lang="es-MX" sz="1600"/>
              <a:t>(Front </a:t>
            </a:r>
            <a:r>
              <a:rPr lang="es-MX" sz="1600" err="1"/>
              <a:t>end</a:t>
            </a:r>
            <a:r>
              <a:rPr lang="es-MX" sz="1600"/>
              <a:t>)</a:t>
            </a:r>
          </a:p>
        </p:txBody>
      </p:sp>
      <p:sp>
        <p:nvSpPr>
          <p:cNvPr id="24" name="Rectángulo 10">
            <a:extLst>
              <a:ext uri="{FF2B5EF4-FFF2-40B4-BE49-F238E27FC236}">
                <a16:creationId xmlns:a16="http://schemas.microsoft.com/office/drawing/2014/main" id="{3A2A906C-1A50-92AA-19E8-FEF1B4E38CC3}"/>
              </a:ext>
            </a:extLst>
          </p:cNvPr>
          <p:cNvSpPr/>
          <p:nvPr/>
        </p:nvSpPr>
        <p:spPr>
          <a:xfrm>
            <a:off x="5444455" y="2072861"/>
            <a:ext cx="1653918" cy="6931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Consulta de Libros </a:t>
            </a:r>
            <a:r>
              <a:rPr lang="es-MX" sz="1400" err="1"/>
              <a:t>Admin</a:t>
            </a:r>
            <a:endParaRPr lang="es-MX" sz="1400"/>
          </a:p>
          <a:p>
            <a:pPr algn="ctr"/>
            <a:r>
              <a:rPr lang="es-MX" sz="1400"/>
              <a:t>(Front </a:t>
            </a:r>
            <a:r>
              <a:rPr lang="es-MX" sz="1400" err="1"/>
              <a:t>end</a:t>
            </a:r>
            <a:r>
              <a:rPr lang="es-MX" sz="1400"/>
              <a:t>)</a:t>
            </a:r>
          </a:p>
        </p:txBody>
      </p:sp>
      <p:sp>
        <p:nvSpPr>
          <p:cNvPr id="17" name="Equals 16">
            <a:extLst>
              <a:ext uri="{FF2B5EF4-FFF2-40B4-BE49-F238E27FC236}">
                <a16:creationId xmlns:a16="http://schemas.microsoft.com/office/drawing/2014/main" id="{056A840B-26A3-5B6B-2766-4570FFCDD5A4}"/>
              </a:ext>
            </a:extLst>
          </p:cNvPr>
          <p:cNvSpPr/>
          <p:nvPr/>
        </p:nvSpPr>
        <p:spPr>
          <a:xfrm rot="5400000">
            <a:off x="6579684" y="2049942"/>
            <a:ext cx="504940" cy="532482"/>
          </a:xfrm>
          <a:prstGeom prst="mathEqual">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ángulo 12">
            <a:extLst>
              <a:ext uri="{FF2B5EF4-FFF2-40B4-BE49-F238E27FC236}">
                <a16:creationId xmlns:a16="http://schemas.microsoft.com/office/drawing/2014/main" id="{B889BAA5-A348-FB4C-959F-8F8FE15B0EBB}"/>
              </a:ext>
            </a:extLst>
          </p:cNvPr>
          <p:cNvSpPr/>
          <p:nvPr/>
        </p:nvSpPr>
        <p:spPr>
          <a:xfrm>
            <a:off x="9079241" y="3118603"/>
            <a:ext cx="1649362" cy="62925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modelado DB </a:t>
            </a:r>
          </a:p>
          <a:p>
            <a:pPr algn="ctr"/>
            <a:r>
              <a:rPr lang="es-MX" sz="1400"/>
              <a:t>(Back </a:t>
            </a:r>
            <a:r>
              <a:rPr lang="es-MX" sz="1400" err="1"/>
              <a:t>end</a:t>
            </a:r>
            <a:r>
              <a:rPr lang="es-MX" sz="1400"/>
              <a:t>)</a:t>
            </a:r>
          </a:p>
        </p:txBody>
      </p:sp>
      <p:sp>
        <p:nvSpPr>
          <p:cNvPr id="23" name="Rectángulo 10">
            <a:extLst>
              <a:ext uri="{FF2B5EF4-FFF2-40B4-BE49-F238E27FC236}">
                <a16:creationId xmlns:a16="http://schemas.microsoft.com/office/drawing/2014/main" id="{375233EF-8A26-9075-81F3-81DF3B061110}"/>
              </a:ext>
            </a:extLst>
          </p:cNvPr>
          <p:cNvSpPr/>
          <p:nvPr/>
        </p:nvSpPr>
        <p:spPr>
          <a:xfrm>
            <a:off x="9076156" y="3898255"/>
            <a:ext cx="1653918" cy="6931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MX" sz="1400"/>
              <a:t>Realizar Consulta de Libros </a:t>
            </a:r>
            <a:r>
              <a:rPr lang="es-MX" sz="1400" err="1"/>
              <a:t>Admin</a:t>
            </a:r>
            <a:endParaRPr lang="es-MX" sz="1400"/>
          </a:p>
          <a:p>
            <a:pPr algn="ctr"/>
            <a:r>
              <a:rPr lang="es-MX" sz="1400"/>
              <a:t>(Front </a:t>
            </a:r>
            <a:r>
              <a:rPr lang="es-MX" sz="1400" err="1"/>
              <a:t>end</a:t>
            </a:r>
            <a:r>
              <a:rPr lang="es-MX" sz="1400"/>
              <a:t>)</a:t>
            </a:r>
          </a:p>
        </p:txBody>
      </p:sp>
    </p:spTree>
    <p:extLst>
      <p:ext uri="{BB962C8B-B14F-4D97-AF65-F5344CB8AC3E}">
        <p14:creationId xmlns:p14="http://schemas.microsoft.com/office/powerpoint/2010/main" val="266644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13"/>
                                        </p:tgtEl>
                                        <p:attrNameLst>
                                          <p:attrName>ppt_x</p:attrName>
                                        </p:attrNameLst>
                                      </p:cBhvr>
                                      <p:tavLst>
                                        <p:tav tm="0">
                                          <p:val>
                                            <p:strVal val="ppt_x"/>
                                          </p:val>
                                        </p:tav>
                                        <p:tav tm="100000">
                                          <p:val>
                                            <p:strVal val="ppt_x"/>
                                          </p:val>
                                        </p:tav>
                                      </p:tavLst>
                                    </p:anim>
                                    <p:anim calcmode="lin" valueType="num">
                                      <p:cBhvr additive="base">
                                        <p:cTn id="15" dur="500"/>
                                        <p:tgtEl>
                                          <p:spTgt spid="13"/>
                                        </p:tgtEl>
                                        <p:attrNameLst>
                                          <p:attrName>ppt_y</p:attrName>
                                        </p:attrNameLst>
                                      </p:cBhvr>
                                      <p:tavLst>
                                        <p:tav tm="0">
                                          <p:val>
                                            <p:strVal val="ppt_y"/>
                                          </p:val>
                                        </p:tav>
                                        <p:tav tm="100000">
                                          <p:val>
                                            <p:strVal val="1+ppt_h/2"/>
                                          </p:val>
                                        </p:tav>
                                      </p:tavLst>
                                    </p:anim>
                                    <p:set>
                                      <p:cBhvr>
                                        <p:cTn id="16" dur="1" fill="hold">
                                          <p:stCondLst>
                                            <p:cond delay="499"/>
                                          </p:stCondLst>
                                        </p:cTn>
                                        <p:tgtEl>
                                          <p:spTgt spid="13"/>
                                        </p:tgtEl>
                                        <p:attrNameLst>
                                          <p:attrName>style.visibility</p:attrName>
                                        </p:attrNameLst>
                                      </p:cBhvr>
                                      <p:to>
                                        <p:strVal val="hidden"/>
                                      </p:to>
                                    </p:se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xit" presetSubtype="4" fill="hold" grpId="1" nodeType="afterEffect">
                                  <p:stCondLst>
                                    <p:cond delay="0"/>
                                  </p:stCondLst>
                                  <p:childTnLst>
                                    <p:anim calcmode="lin" valueType="num">
                                      <p:cBhvr additive="base">
                                        <p:cTn id="33" dur="500"/>
                                        <p:tgtEl>
                                          <p:spTgt spid="3"/>
                                        </p:tgtEl>
                                        <p:attrNameLst>
                                          <p:attrName>ppt_x</p:attrName>
                                        </p:attrNameLst>
                                      </p:cBhvr>
                                      <p:tavLst>
                                        <p:tav tm="0">
                                          <p:val>
                                            <p:strVal val="ppt_x"/>
                                          </p:val>
                                        </p:tav>
                                        <p:tav tm="100000">
                                          <p:val>
                                            <p:strVal val="ppt_x"/>
                                          </p:val>
                                        </p:tav>
                                      </p:tavLst>
                                    </p:anim>
                                    <p:anim calcmode="lin" valueType="num">
                                      <p:cBhvr additive="base">
                                        <p:cTn id="34" dur="500"/>
                                        <p:tgtEl>
                                          <p:spTgt spid="3"/>
                                        </p:tgtEl>
                                        <p:attrNameLst>
                                          <p:attrName>ppt_y</p:attrName>
                                        </p:attrNameLst>
                                      </p:cBhvr>
                                      <p:tavLst>
                                        <p:tav tm="0">
                                          <p:val>
                                            <p:strVal val="ppt_y"/>
                                          </p:val>
                                        </p:tav>
                                        <p:tav tm="100000">
                                          <p:val>
                                            <p:strVal val="1+ppt_h/2"/>
                                          </p:val>
                                        </p:tav>
                                      </p:tavLst>
                                    </p:anim>
                                    <p:set>
                                      <p:cBhvr>
                                        <p:cTn id="35" dur="1" fill="hold">
                                          <p:stCondLst>
                                            <p:cond delay="499"/>
                                          </p:stCondLst>
                                        </p:cTn>
                                        <p:tgtEl>
                                          <p:spTgt spid="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grpId="0" nodeType="clickEffect">
                                  <p:stCondLst>
                                    <p:cond delay="0"/>
                                  </p:stCondLst>
                                  <p:childTnLst>
                                    <p:anim calcmode="lin" valueType="num">
                                      <p:cBhvr additive="base">
                                        <p:cTn id="45" dur="500"/>
                                        <p:tgtEl>
                                          <p:spTgt spid="11"/>
                                        </p:tgtEl>
                                        <p:attrNameLst>
                                          <p:attrName>ppt_x</p:attrName>
                                        </p:attrNameLst>
                                      </p:cBhvr>
                                      <p:tavLst>
                                        <p:tav tm="0">
                                          <p:val>
                                            <p:strVal val="ppt_x"/>
                                          </p:val>
                                        </p:tav>
                                        <p:tav tm="100000">
                                          <p:val>
                                            <p:strVal val="ppt_x"/>
                                          </p:val>
                                        </p:tav>
                                      </p:tavLst>
                                    </p:anim>
                                    <p:anim calcmode="lin" valueType="num">
                                      <p:cBhvr additive="base">
                                        <p:cTn id="46" dur="500"/>
                                        <p:tgtEl>
                                          <p:spTgt spid="11"/>
                                        </p:tgtEl>
                                        <p:attrNameLst>
                                          <p:attrName>ppt_y</p:attrName>
                                        </p:attrNameLst>
                                      </p:cBhvr>
                                      <p:tavLst>
                                        <p:tav tm="0">
                                          <p:val>
                                            <p:strVal val="ppt_y"/>
                                          </p:val>
                                        </p:tav>
                                        <p:tav tm="100000">
                                          <p:val>
                                            <p:strVal val="1+ppt_h/2"/>
                                          </p:val>
                                        </p:tav>
                                      </p:tavLst>
                                    </p:anim>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grpId="1" nodeType="clickEffect">
                                  <p:stCondLst>
                                    <p:cond delay="0"/>
                                  </p:stCondLst>
                                  <p:childTnLst>
                                    <p:anim calcmode="lin" valueType="num">
                                      <p:cBhvr additive="base">
                                        <p:cTn id="62" dur="500"/>
                                        <p:tgtEl>
                                          <p:spTgt spid="18"/>
                                        </p:tgtEl>
                                        <p:attrNameLst>
                                          <p:attrName>ppt_x</p:attrName>
                                        </p:attrNameLst>
                                      </p:cBhvr>
                                      <p:tavLst>
                                        <p:tav tm="0">
                                          <p:val>
                                            <p:strVal val="ppt_x"/>
                                          </p:val>
                                        </p:tav>
                                        <p:tav tm="100000">
                                          <p:val>
                                            <p:strVal val="ppt_x"/>
                                          </p:val>
                                        </p:tav>
                                      </p:tavLst>
                                    </p:anim>
                                    <p:anim calcmode="lin" valueType="num">
                                      <p:cBhvr additive="base">
                                        <p:cTn id="63" dur="500"/>
                                        <p:tgtEl>
                                          <p:spTgt spid="18"/>
                                        </p:tgtEl>
                                        <p:attrNameLst>
                                          <p:attrName>ppt_y</p:attrName>
                                        </p:attrNameLst>
                                      </p:cBhvr>
                                      <p:tavLst>
                                        <p:tav tm="0">
                                          <p:val>
                                            <p:strVal val="ppt_y"/>
                                          </p:val>
                                        </p:tav>
                                        <p:tav tm="100000">
                                          <p:val>
                                            <p:strVal val="1+ppt_h/2"/>
                                          </p:val>
                                        </p:tav>
                                      </p:tavLst>
                                    </p:anim>
                                    <p:set>
                                      <p:cBhvr>
                                        <p:cTn id="64" dur="1" fill="hold">
                                          <p:stCondLst>
                                            <p:cond delay="499"/>
                                          </p:stCondLst>
                                        </p:cTn>
                                        <p:tgtEl>
                                          <p:spTgt spid="18"/>
                                        </p:tgtEl>
                                        <p:attrNameLst>
                                          <p:attrName>style.visibility</p:attrName>
                                        </p:attrNameLst>
                                      </p:cBhvr>
                                      <p:to>
                                        <p:strVal val="hidden"/>
                                      </p:to>
                                    </p:set>
                                  </p:childTnLst>
                                </p:cTn>
                              </p:par>
                            </p:childTnLst>
                          </p:cTn>
                        </p:par>
                        <p:par>
                          <p:cTn id="65" fill="hold">
                            <p:stCondLst>
                              <p:cond delay="500"/>
                            </p:stCondLst>
                            <p:childTnLst>
                              <p:par>
                                <p:cTn id="66" presetID="2" presetClass="entr" presetSubtype="4"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additive="base">
                                        <p:cTn id="68" dur="500" fill="hold"/>
                                        <p:tgtEl>
                                          <p:spTgt spid="21"/>
                                        </p:tgtEl>
                                        <p:attrNameLst>
                                          <p:attrName>ppt_x</p:attrName>
                                        </p:attrNameLst>
                                      </p:cBhvr>
                                      <p:tavLst>
                                        <p:tav tm="0">
                                          <p:val>
                                            <p:strVal val="#ppt_x"/>
                                          </p:val>
                                        </p:tav>
                                        <p:tav tm="100000">
                                          <p:val>
                                            <p:strVal val="#ppt_x"/>
                                          </p:val>
                                        </p:tav>
                                      </p:tavLst>
                                    </p:anim>
                                    <p:anim calcmode="lin" valueType="num">
                                      <p:cBhvr additive="base">
                                        <p:cTn id="6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1" nodeType="clickEffect">
                                  <p:stCondLst>
                                    <p:cond delay="0"/>
                                  </p:stCondLst>
                                  <p:childTnLst>
                                    <p:anim calcmode="lin" valueType="num">
                                      <p:cBhvr additive="base">
                                        <p:cTn id="78" dur="500"/>
                                        <p:tgtEl>
                                          <p:spTgt spid="24"/>
                                        </p:tgtEl>
                                        <p:attrNameLst>
                                          <p:attrName>ppt_x</p:attrName>
                                        </p:attrNameLst>
                                      </p:cBhvr>
                                      <p:tavLst>
                                        <p:tav tm="0">
                                          <p:val>
                                            <p:strVal val="ppt_x"/>
                                          </p:val>
                                        </p:tav>
                                        <p:tav tm="100000">
                                          <p:val>
                                            <p:strVal val="ppt_x"/>
                                          </p:val>
                                        </p:tav>
                                      </p:tavLst>
                                    </p:anim>
                                    <p:anim calcmode="lin" valueType="num">
                                      <p:cBhvr additive="base">
                                        <p:cTn id="79" dur="500"/>
                                        <p:tgtEl>
                                          <p:spTgt spid="24"/>
                                        </p:tgtEl>
                                        <p:attrNameLst>
                                          <p:attrName>ppt_y</p:attrName>
                                        </p:attrNameLst>
                                      </p:cBhvr>
                                      <p:tavLst>
                                        <p:tav tm="0">
                                          <p:val>
                                            <p:strVal val="ppt_y"/>
                                          </p:val>
                                        </p:tav>
                                        <p:tav tm="100000">
                                          <p:val>
                                            <p:strVal val="1+ppt_h/2"/>
                                          </p:val>
                                        </p:tav>
                                      </p:tavLst>
                                    </p:anim>
                                    <p:set>
                                      <p:cBhvr>
                                        <p:cTn id="80" dur="1" fill="hold">
                                          <p:stCondLst>
                                            <p:cond delay="499"/>
                                          </p:stCondLst>
                                        </p:cTn>
                                        <p:tgtEl>
                                          <p:spTgt spid="24"/>
                                        </p:tgtEl>
                                        <p:attrNameLst>
                                          <p:attrName>style.visibility</p:attrName>
                                        </p:attrNameLst>
                                      </p:cBhvr>
                                      <p:to>
                                        <p:strVal val="hidden"/>
                                      </p:to>
                                    </p:set>
                                  </p:childTnLst>
                                </p:cTn>
                              </p:par>
                            </p:childTnLst>
                          </p:cTn>
                        </p:par>
                        <p:par>
                          <p:cTn id="81" fill="hold">
                            <p:stCondLst>
                              <p:cond delay="500"/>
                            </p:stCondLst>
                            <p:childTnLst>
                              <p:par>
                                <p:cTn id="82" presetID="2" presetClass="entr" presetSubtype="4" fill="hold" grpId="0" nodeType="after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additive="base">
                                        <p:cTn id="84" dur="500" fill="hold"/>
                                        <p:tgtEl>
                                          <p:spTgt spid="23"/>
                                        </p:tgtEl>
                                        <p:attrNameLst>
                                          <p:attrName>ppt_x</p:attrName>
                                        </p:attrNameLst>
                                      </p:cBhvr>
                                      <p:tavLst>
                                        <p:tav tm="0">
                                          <p:val>
                                            <p:strVal val="#ppt_x"/>
                                          </p:val>
                                        </p:tav>
                                        <p:tav tm="100000">
                                          <p:val>
                                            <p:strVal val="#ppt_x"/>
                                          </p:val>
                                        </p:tav>
                                      </p:tavLst>
                                    </p:anim>
                                    <p:anim calcmode="lin" valueType="num">
                                      <p:cBhvr additive="base">
                                        <p:cTn id="8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3" grpId="0" animBg="1"/>
      <p:bldP spid="3" grpId="0" animBg="1"/>
      <p:bldP spid="3" grpId="1" animBg="1"/>
      <p:bldP spid="16" grpId="0" animBg="1"/>
      <p:bldP spid="18" grpId="0" animBg="1"/>
      <p:bldP spid="18" grpId="1" animBg="1"/>
      <p:bldP spid="20" grpId="0" animBg="1"/>
      <p:bldP spid="24" grpId="0" animBg="1"/>
      <p:bldP spid="24" grpId="1" animBg="1"/>
      <p:bldP spid="17" grpId="0" animBg="1"/>
      <p:bldP spid="17" grpId="1" animBg="1"/>
      <p:bldP spid="21"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D0DA90F4-B24A-49DA-9477-972BFC4B1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ADAF001-055A-4E35-BF24-AF70A5FE2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986" y="0"/>
            <a:ext cx="10615628" cy="6858000"/>
          </a:xfrm>
          <a:custGeom>
            <a:avLst/>
            <a:gdLst>
              <a:gd name="connsiteX0" fmla="*/ 7169275 w 10615628"/>
              <a:gd name="connsiteY0" fmla="*/ 5665108 h 6858000"/>
              <a:gd name="connsiteX1" fmla="*/ 7514896 w 10615628"/>
              <a:gd name="connsiteY1" fmla="*/ 6010729 h 6858000"/>
              <a:gd name="connsiteX2" fmla="*/ 7169275 w 10615628"/>
              <a:gd name="connsiteY2" fmla="*/ 6356350 h 6858000"/>
              <a:gd name="connsiteX3" fmla="*/ 6823654 w 10615628"/>
              <a:gd name="connsiteY3" fmla="*/ 6010729 h 6858000"/>
              <a:gd name="connsiteX4" fmla="*/ 7169275 w 10615628"/>
              <a:gd name="connsiteY4" fmla="*/ 5665108 h 6858000"/>
              <a:gd name="connsiteX5" fmla="*/ 10010445 w 10615628"/>
              <a:gd name="connsiteY5" fmla="*/ 2285547 h 6858000"/>
              <a:gd name="connsiteX6" fmla="*/ 10456759 w 10615628"/>
              <a:gd name="connsiteY6" fmla="*/ 2731861 h 6858000"/>
              <a:gd name="connsiteX7" fmla="*/ 10010445 w 10615628"/>
              <a:gd name="connsiteY7" fmla="*/ 3178175 h 6858000"/>
              <a:gd name="connsiteX8" fmla="*/ 9564131 w 10615628"/>
              <a:gd name="connsiteY8" fmla="*/ 2731861 h 6858000"/>
              <a:gd name="connsiteX9" fmla="*/ 10010445 w 10615628"/>
              <a:gd name="connsiteY9" fmla="*/ 2285547 h 6858000"/>
              <a:gd name="connsiteX10" fmla="*/ 10354144 w 10615628"/>
              <a:gd name="connsiteY10" fmla="*/ 1626055 h 6858000"/>
              <a:gd name="connsiteX11" fmla="*/ 10615628 w 10615628"/>
              <a:gd name="connsiteY11" fmla="*/ 1887539 h 6858000"/>
              <a:gd name="connsiteX12" fmla="*/ 10354144 w 10615628"/>
              <a:gd name="connsiteY12" fmla="*/ 2149023 h 6858000"/>
              <a:gd name="connsiteX13" fmla="*/ 10092660 w 10615628"/>
              <a:gd name="connsiteY13" fmla="*/ 1887539 h 6858000"/>
              <a:gd name="connsiteX14" fmla="*/ 10354144 w 10615628"/>
              <a:gd name="connsiteY14" fmla="*/ 1626055 h 6858000"/>
              <a:gd name="connsiteX15" fmla="*/ 1458900 w 10615628"/>
              <a:gd name="connsiteY15" fmla="*/ 620486 h 6858000"/>
              <a:gd name="connsiteX16" fmla="*/ 1905214 w 10615628"/>
              <a:gd name="connsiteY16" fmla="*/ 1066801 h 6858000"/>
              <a:gd name="connsiteX17" fmla="*/ 1458900 w 10615628"/>
              <a:gd name="connsiteY17" fmla="*/ 1513115 h 6858000"/>
              <a:gd name="connsiteX18" fmla="*/ 1012586 w 10615628"/>
              <a:gd name="connsiteY18" fmla="*/ 1066801 h 6858000"/>
              <a:gd name="connsiteX19" fmla="*/ 1458900 w 10615628"/>
              <a:gd name="connsiteY19" fmla="*/ 620486 h 6858000"/>
              <a:gd name="connsiteX20" fmla="*/ 6634576 w 10615628"/>
              <a:gd name="connsiteY20" fmla="*/ 0 h 6858000"/>
              <a:gd name="connsiteX21" fmla="*/ 10141833 w 10615628"/>
              <a:gd name="connsiteY21" fmla="*/ 0 h 6858000"/>
              <a:gd name="connsiteX22" fmla="*/ 10200259 w 10615628"/>
              <a:gd name="connsiteY22" fmla="*/ 112226 h 6858000"/>
              <a:gd name="connsiteX23" fmla="*/ 9914574 w 10615628"/>
              <a:gd name="connsiteY23" fmla="*/ 1675664 h 6858000"/>
              <a:gd name="connsiteX24" fmla="*/ 9361608 w 10615628"/>
              <a:gd name="connsiteY24" fmla="*/ 2357295 h 6858000"/>
              <a:gd name="connsiteX25" fmla="*/ 9334634 w 10615628"/>
              <a:gd name="connsiteY25" fmla="*/ 3068329 h 6858000"/>
              <a:gd name="connsiteX26" fmla="*/ 9815041 w 10615628"/>
              <a:gd name="connsiteY26" fmla="*/ 3852733 h 6858000"/>
              <a:gd name="connsiteX27" fmla="*/ 9376175 w 10615628"/>
              <a:gd name="connsiteY27" fmla="*/ 5163128 h 6858000"/>
              <a:gd name="connsiteX28" fmla="*/ 7869812 w 10615628"/>
              <a:gd name="connsiteY28" fmla="*/ 5397802 h 6858000"/>
              <a:gd name="connsiteX29" fmla="*/ 6545391 w 10615628"/>
              <a:gd name="connsiteY29" fmla="*/ 5591204 h 6858000"/>
              <a:gd name="connsiteX30" fmla="*/ 5772722 w 10615628"/>
              <a:gd name="connsiteY30" fmla="*/ 6463273 h 6858000"/>
              <a:gd name="connsiteX31" fmla="*/ 5542128 w 10615628"/>
              <a:gd name="connsiteY31" fmla="*/ 6751894 h 6858000"/>
              <a:gd name="connsiteX32" fmla="*/ 5455474 w 10615628"/>
              <a:gd name="connsiteY32" fmla="*/ 6858000 h 6858000"/>
              <a:gd name="connsiteX33" fmla="*/ 3884321 w 10615628"/>
              <a:gd name="connsiteY33" fmla="*/ 6858000 h 6858000"/>
              <a:gd name="connsiteX34" fmla="*/ 3874161 w 10615628"/>
              <a:gd name="connsiteY34" fmla="*/ 6844415 h 6858000"/>
              <a:gd name="connsiteX35" fmla="*/ 3692625 w 10615628"/>
              <a:gd name="connsiteY35" fmla="*/ 6276208 h 6858000"/>
              <a:gd name="connsiteX36" fmla="*/ 2561203 w 10615628"/>
              <a:gd name="connsiteY36" fmla="*/ 5655807 h 6858000"/>
              <a:gd name="connsiteX37" fmla="*/ 69616 w 10615628"/>
              <a:gd name="connsiteY37" fmla="*/ 4277707 h 6858000"/>
              <a:gd name="connsiteX38" fmla="*/ 1642 w 10615628"/>
              <a:gd name="connsiteY38" fmla="*/ 3679829 h 6858000"/>
              <a:gd name="connsiteX39" fmla="*/ 368893 w 10615628"/>
              <a:gd name="connsiteY39" fmla="*/ 2516307 h 6858000"/>
              <a:gd name="connsiteX40" fmla="*/ 1113509 w 10615628"/>
              <a:gd name="connsiteY40" fmla="*/ 2192619 h 6858000"/>
              <a:gd name="connsiteX41" fmla="*/ 2037232 w 10615628"/>
              <a:gd name="connsiteY41" fmla="*/ 2005556 h 6858000"/>
              <a:gd name="connsiteX42" fmla="*/ 2547311 w 10615628"/>
              <a:gd name="connsiteY42" fmla="*/ 1405116 h 6858000"/>
              <a:gd name="connsiteX43" fmla="*/ 3900863 w 10615628"/>
              <a:gd name="connsiteY43" fmla="*/ 578768 h 6858000"/>
              <a:gd name="connsiteX44" fmla="*/ 4571571 w 10615628"/>
              <a:gd name="connsiteY44" fmla="*/ 860779 h 6858000"/>
              <a:gd name="connsiteX45" fmla="*/ 6039225 w 10615628"/>
              <a:gd name="connsiteY45" fmla="*/ 631501 h 6858000"/>
              <a:gd name="connsiteX46" fmla="*/ 6449432 w 10615628"/>
              <a:gd name="connsiteY46" fmla="*/ 1932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615628" h="6858000">
                <a:moveTo>
                  <a:pt x="7169275" y="5665108"/>
                </a:moveTo>
                <a:cubicBezTo>
                  <a:pt x="7360156" y="5665108"/>
                  <a:pt x="7514896" y="5819848"/>
                  <a:pt x="7514896" y="6010729"/>
                </a:cubicBezTo>
                <a:cubicBezTo>
                  <a:pt x="7514896" y="6201610"/>
                  <a:pt x="7360156" y="6356350"/>
                  <a:pt x="7169275" y="6356350"/>
                </a:cubicBezTo>
                <a:cubicBezTo>
                  <a:pt x="6978394" y="6356350"/>
                  <a:pt x="6823654" y="6201610"/>
                  <a:pt x="6823654" y="6010729"/>
                </a:cubicBezTo>
                <a:cubicBezTo>
                  <a:pt x="6823654" y="5819848"/>
                  <a:pt x="6978394" y="5665108"/>
                  <a:pt x="7169275" y="5665108"/>
                </a:cubicBezTo>
                <a:close/>
                <a:moveTo>
                  <a:pt x="10010445" y="2285547"/>
                </a:moveTo>
                <a:cubicBezTo>
                  <a:pt x="10256937" y="2285547"/>
                  <a:pt x="10456759" y="2485369"/>
                  <a:pt x="10456759" y="2731861"/>
                </a:cubicBezTo>
                <a:cubicBezTo>
                  <a:pt x="10456759" y="2978353"/>
                  <a:pt x="10256937" y="3178175"/>
                  <a:pt x="10010445" y="3178175"/>
                </a:cubicBezTo>
                <a:cubicBezTo>
                  <a:pt x="9763953" y="3178175"/>
                  <a:pt x="9564131" y="2978353"/>
                  <a:pt x="9564131" y="2731861"/>
                </a:cubicBezTo>
                <a:cubicBezTo>
                  <a:pt x="9564131" y="2485369"/>
                  <a:pt x="9763953" y="2285547"/>
                  <a:pt x="10010445" y="2285547"/>
                </a:cubicBezTo>
                <a:close/>
                <a:moveTo>
                  <a:pt x="10354144" y="1626055"/>
                </a:moveTo>
                <a:cubicBezTo>
                  <a:pt x="10498558" y="1626055"/>
                  <a:pt x="10615628" y="1743125"/>
                  <a:pt x="10615628" y="1887539"/>
                </a:cubicBezTo>
                <a:cubicBezTo>
                  <a:pt x="10615628" y="2031953"/>
                  <a:pt x="10498558" y="2149023"/>
                  <a:pt x="10354144" y="2149023"/>
                </a:cubicBezTo>
                <a:cubicBezTo>
                  <a:pt x="10209730" y="2149023"/>
                  <a:pt x="10092660" y="2031953"/>
                  <a:pt x="10092660" y="1887539"/>
                </a:cubicBezTo>
                <a:cubicBezTo>
                  <a:pt x="10092660" y="1743125"/>
                  <a:pt x="10209730" y="1626055"/>
                  <a:pt x="10354144" y="1626055"/>
                </a:cubicBezTo>
                <a:close/>
                <a:moveTo>
                  <a:pt x="1458900" y="620486"/>
                </a:moveTo>
                <a:cubicBezTo>
                  <a:pt x="1705392" y="620486"/>
                  <a:pt x="1905214" y="820308"/>
                  <a:pt x="1905214" y="1066801"/>
                </a:cubicBezTo>
                <a:cubicBezTo>
                  <a:pt x="1905214" y="1313293"/>
                  <a:pt x="1705392" y="1513115"/>
                  <a:pt x="1458900" y="1513115"/>
                </a:cubicBezTo>
                <a:cubicBezTo>
                  <a:pt x="1212408" y="1513115"/>
                  <a:pt x="1012586" y="1313293"/>
                  <a:pt x="1012586" y="1066801"/>
                </a:cubicBezTo>
                <a:cubicBezTo>
                  <a:pt x="1012586" y="820308"/>
                  <a:pt x="1212408" y="620486"/>
                  <a:pt x="1458900" y="620486"/>
                </a:cubicBezTo>
                <a:close/>
                <a:moveTo>
                  <a:pt x="6634576" y="0"/>
                </a:moveTo>
                <a:lnTo>
                  <a:pt x="10141833" y="0"/>
                </a:lnTo>
                <a:lnTo>
                  <a:pt x="10200259" y="112226"/>
                </a:lnTo>
                <a:cubicBezTo>
                  <a:pt x="10410238" y="575267"/>
                  <a:pt x="10394871" y="1153566"/>
                  <a:pt x="9914574" y="1675664"/>
                </a:cubicBezTo>
                <a:cubicBezTo>
                  <a:pt x="9716855" y="1890647"/>
                  <a:pt x="9539637" y="2125050"/>
                  <a:pt x="9361608" y="2357295"/>
                </a:cubicBezTo>
                <a:cubicBezTo>
                  <a:pt x="9193291" y="2576999"/>
                  <a:pt x="9188571" y="2830555"/>
                  <a:pt x="9334634" y="3068329"/>
                </a:cubicBezTo>
                <a:cubicBezTo>
                  <a:pt x="9495669" y="3329572"/>
                  <a:pt x="9683003" y="3577867"/>
                  <a:pt x="9815041" y="3852733"/>
                </a:cubicBezTo>
                <a:cubicBezTo>
                  <a:pt x="10050524" y="4342849"/>
                  <a:pt x="9955574" y="4825683"/>
                  <a:pt x="9376175" y="5163128"/>
                </a:cubicBezTo>
                <a:cubicBezTo>
                  <a:pt x="8901028" y="5439881"/>
                  <a:pt x="8396076" y="5450671"/>
                  <a:pt x="7869812" y="5397802"/>
                </a:cubicBezTo>
                <a:cubicBezTo>
                  <a:pt x="7414763" y="5352215"/>
                  <a:pt x="6924916" y="5316880"/>
                  <a:pt x="6545391" y="5591204"/>
                </a:cubicBezTo>
                <a:cubicBezTo>
                  <a:pt x="6238293" y="5813470"/>
                  <a:pt x="6024794" y="6166020"/>
                  <a:pt x="5772722" y="6463273"/>
                </a:cubicBezTo>
                <a:cubicBezTo>
                  <a:pt x="5693284" y="6557075"/>
                  <a:pt x="5618532" y="6655327"/>
                  <a:pt x="5542128" y="6751894"/>
                </a:cubicBezTo>
                <a:lnTo>
                  <a:pt x="5455474" y="6858000"/>
                </a:lnTo>
                <a:lnTo>
                  <a:pt x="3884321" y="6858000"/>
                </a:lnTo>
                <a:lnTo>
                  <a:pt x="3874161" y="6844415"/>
                </a:lnTo>
                <a:cubicBezTo>
                  <a:pt x="3769501" y="6682571"/>
                  <a:pt x="3725803" y="6471500"/>
                  <a:pt x="3692625" y="6276208"/>
                </a:cubicBezTo>
                <a:cubicBezTo>
                  <a:pt x="3594979" y="5704765"/>
                  <a:pt x="2996562" y="5529974"/>
                  <a:pt x="2561203" y="5655807"/>
                </a:cubicBezTo>
                <a:cubicBezTo>
                  <a:pt x="1295583" y="6024676"/>
                  <a:pt x="405172" y="5378784"/>
                  <a:pt x="69616" y="4277707"/>
                </a:cubicBezTo>
                <a:cubicBezTo>
                  <a:pt x="12162" y="4089023"/>
                  <a:pt x="22817" y="3880246"/>
                  <a:pt x="1642" y="3679829"/>
                </a:cubicBezTo>
                <a:cubicBezTo>
                  <a:pt x="-11845" y="3246492"/>
                  <a:pt x="53163" y="2840534"/>
                  <a:pt x="368893" y="2516307"/>
                </a:cubicBezTo>
                <a:cubicBezTo>
                  <a:pt x="570253" y="2309552"/>
                  <a:pt x="826642" y="2227146"/>
                  <a:pt x="1113509" y="2192619"/>
                </a:cubicBezTo>
                <a:cubicBezTo>
                  <a:pt x="1425464" y="2154856"/>
                  <a:pt x="1739170" y="2099965"/>
                  <a:pt x="2037232" y="2005556"/>
                </a:cubicBezTo>
                <a:cubicBezTo>
                  <a:pt x="2313447" y="1917890"/>
                  <a:pt x="2430109" y="1649903"/>
                  <a:pt x="2547311" y="1405116"/>
                </a:cubicBezTo>
                <a:cubicBezTo>
                  <a:pt x="2839303" y="794963"/>
                  <a:pt x="3300289" y="490428"/>
                  <a:pt x="3900863" y="578768"/>
                </a:cubicBezTo>
                <a:cubicBezTo>
                  <a:pt x="4133784" y="613024"/>
                  <a:pt x="4362118" y="739802"/>
                  <a:pt x="4571571" y="860779"/>
                </a:cubicBezTo>
                <a:cubicBezTo>
                  <a:pt x="5133169" y="1185277"/>
                  <a:pt x="5641898" y="1029502"/>
                  <a:pt x="6039225" y="631501"/>
                </a:cubicBezTo>
                <a:cubicBezTo>
                  <a:pt x="6180164" y="489888"/>
                  <a:pt x="6313483" y="339980"/>
                  <a:pt x="6449432" y="1932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34FF26-8B73-B191-D2AE-CF0D74A65F37}"/>
              </a:ext>
            </a:extLst>
          </p:cNvPr>
          <p:cNvSpPr>
            <a:spLocks noGrp="1"/>
          </p:cNvSpPr>
          <p:nvPr>
            <p:ph type="ctrTitle"/>
          </p:nvPr>
        </p:nvSpPr>
        <p:spPr>
          <a:xfrm>
            <a:off x="2587214" y="1762125"/>
            <a:ext cx="6798833" cy="1926465"/>
          </a:xfrm>
        </p:spPr>
        <p:txBody>
          <a:bodyPr>
            <a:normAutofit/>
          </a:bodyPr>
          <a:lstStyle/>
          <a:p>
            <a:pPr algn="ctr"/>
            <a:r>
              <a:rPr lang="en-US" b="1" err="1">
                <a:solidFill>
                  <a:schemeClr val="tx1">
                    <a:lumMod val="75000"/>
                    <a:lumOff val="25000"/>
                  </a:schemeClr>
                </a:solidFill>
              </a:rPr>
              <a:t>Desafíos</a:t>
            </a:r>
            <a:r>
              <a:rPr lang="en-US" b="1">
                <a:solidFill>
                  <a:schemeClr val="tx1">
                    <a:lumMod val="75000"/>
                    <a:lumOff val="25000"/>
                  </a:schemeClr>
                </a:solidFill>
              </a:rPr>
              <a:t> y </a:t>
            </a:r>
            <a:r>
              <a:rPr lang="en-US" b="1" err="1">
                <a:solidFill>
                  <a:schemeClr val="tx1">
                    <a:lumMod val="75000"/>
                    <a:lumOff val="25000"/>
                  </a:schemeClr>
                </a:solidFill>
              </a:rPr>
              <a:t>Consideraciones</a:t>
            </a:r>
            <a:r>
              <a:rPr lang="en-US" b="1">
                <a:solidFill>
                  <a:schemeClr val="tx1">
                    <a:lumMod val="75000"/>
                    <a:lumOff val="25000"/>
                  </a:schemeClr>
                </a:solidFill>
              </a:rPr>
              <a:t> </a:t>
            </a:r>
            <a:endParaRPr lang="en-US" b="1">
              <a:solidFill>
                <a:schemeClr val="tx1">
                  <a:lumMod val="75000"/>
                  <a:lumOff val="25000"/>
                </a:schemeClr>
              </a:solidFill>
              <a:cs typeface="Posterama"/>
            </a:endParaRPr>
          </a:p>
        </p:txBody>
      </p:sp>
      <p:sp>
        <p:nvSpPr>
          <p:cNvPr id="3" name="Content Placeholder 2">
            <a:extLst>
              <a:ext uri="{FF2B5EF4-FFF2-40B4-BE49-F238E27FC236}">
                <a16:creationId xmlns:a16="http://schemas.microsoft.com/office/drawing/2014/main" id="{1039D557-073E-C658-B9CC-16EFE9B6B3FB}"/>
              </a:ext>
            </a:extLst>
          </p:cNvPr>
          <p:cNvSpPr>
            <a:spLocks noGrp="1"/>
          </p:cNvSpPr>
          <p:nvPr>
            <p:ph type="subTitle" idx="1"/>
          </p:nvPr>
        </p:nvSpPr>
        <p:spPr>
          <a:xfrm>
            <a:off x="2587214" y="3902207"/>
            <a:ext cx="6798833" cy="1385178"/>
          </a:xfrm>
        </p:spPr>
        <p:txBody>
          <a:bodyPr vert="horz" lIns="91440" tIns="45720" rIns="91440" bIns="45720" rtlCol="0" anchor="t">
            <a:noAutofit/>
          </a:bodyPr>
          <a:lstStyle/>
          <a:p>
            <a:pPr algn="ctr"/>
            <a:r>
              <a:rPr lang="en-US" sz="2400" b="1">
                <a:solidFill>
                  <a:schemeClr val="tx1">
                    <a:lumMod val="75000"/>
                    <a:lumOff val="25000"/>
                  </a:schemeClr>
                </a:solidFill>
                <a:ea typeface="+mn-lt"/>
                <a:cs typeface="+mn-lt"/>
              </a:rPr>
              <a:t>de la </a:t>
            </a:r>
            <a:r>
              <a:rPr lang="en-US" sz="2400" b="1" err="1">
                <a:solidFill>
                  <a:schemeClr val="tx1">
                    <a:lumMod val="75000"/>
                    <a:lumOff val="25000"/>
                  </a:schemeClr>
                </a:solidFill>
                <a:ea typeface="+mn-lt"/>
                <a:cs typeface="+mn-lt"/>
              </a:rPr>
              <a:t>Metodología</a:t>
            </a:r>
            <a:r>
              <a:rPr lang="en-US" sz="2400" b="1">
                <a:solidFill>
                  <a:schemeClr val="tx1">
                    <a:lumMod val="75000"/>
                    <a:lumOff val="25000"/>
                  </a:schemeClr>
                </a:solidFill>
                <a:ea typeface="+mn-lt"/>
                <a:cs typeface="+mn-lt"/>
              </a:rPr>
              <a:t> Kanban</a:t>
            </a:r>
            <a:endParaRPr lang="en-US" sz="2400">
              <a:solidFill>
                <a:schemeClr val="tx1">
                  <a:lumMod val="75000"/>
                  <a:lumOff val="25000"/>
                </a:schemeClr>
              </a:solidFill>
            </a:endParaRPr>
          </a:p>
        </p:txBody>
      </p:sp>
    </p:spTree>
    <p:extLst>
      <p:ext uri="{BB962C8B-B14F-4D97-AF65-F5344CB8AC3E}">
        <p14:creationId xmlns:p14="http://schemas.microsoft.com/office/powerpoint/2010/main" val="2488301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745F0A3-0F37-1008-42E6-A2E262EBE8FA}"/>
              </a:ext>
            </a:extLst>
          </p:cNvPr>
          <p:cNvSpPr>
            <a:spLocks noGrp="1"/>
          </p:cNvSpPr>
          <p:nvPr>
            <p:ph type="title"/>
          </p:nvPr>
        </p:nvSpPr>
        <p:spPr>
          <a:xfrm>
            <a:off x="609601" y="552782"/>
            <a:ext cx="4606456" cy="1154711"/>
          </a:xfrm>
        </p:spPr>
        <p:txBody>
          <a:bodyPr vert="horz" lIns="91440" tIns="45720" rIns="91440" bIns="45720" rtlCol="0" anchor="b">
            <a:normAutofit/>
          </a:bodyPr>
          <a:lstStyle/>
          <a:p>
            <a:pPr>
              <a:lnSpc>
                <a:spcPct val="90000"/>
              </a:lnSpc>
            </a:pPr>
            <a:r>
              <a:rPr lang="en-US" sz="3400" kern="1200">
                <a:solidFill>
                  <a:schemeClr val="tx1"/>
                </a:solidFill>
                <a:latin typeface="+mj-lt"/>
                <a:ea typeface="+mj-ea"/>
                <a:cs typeface="+mj-cs"/>
              </a:rPr>
              <a:t>Desafios - Resistencia al cambio</a:t>
            </a:r>
          </a:p>
        </p:txBody>
      </p:sp>
      <p:sp>
        <p:nvSpPr>
          <p:cNvPr id="3" name="Content Placeholder 2">
            <a:extLst>
              <a:ext uri="{FF2B5EF4-FFF2-40B4-BE49-F238E27FC236}">
                <a16:creationId xmlns:a16="http://schemas.microsoft.com/office/drawing/2014/main" id="{933597C2-5B4D-F96C-3628-3E00C254BFB2}"/>
              </a:ext>
            </a:extLst>
          </p:cNvPr>
          <p:cNvSpPr>
            <a:spLocks noGrp="1"/>
          </p:cNvSpPr>
          <p:nvPr>
            <p:ph sz="half" idx="1"/>
          </p:nvPr>
        </p:nvSpPr>
        <p:spPr>
          <a:xfrm>
            <a:off x="610198" y="2391995"/>
            <a:ext cx="4594537" cy="3174788"/>
          </a:xfrm>
        </p:spPr>
        <p:txBody>
          <a:bodyPr vert="horz" lIns="91440" tIns="45720" rIns="91440" bIns="45720" rtlCol="0" anchor="t">
            <a:normAutofit/>
          </a:bodyPr>
          <a:lstStyle/>
          <a:p>
            <a:r>
              <a:rPr lang="en-US"/>
              <a:t>Es natural que algunos miembros del equipo se resistan al cambio, especialmente si están acostumbrados a trabajar de una manera diferente. Es importante comunicar los beneficios de Kanban y brindar apoyo al equipo durante la transición.</a:t>
            </a:r>
          </a:p>
        </p:txBody>
      </p:sp>
      <p:pic>
        <p:nvPicPr>
          <p:cNvPr id="7" name="Content Placeholder 6" descr="Cómo Enfrentar la Resistencia al Cambio en la Industria? - Bardahl  Industria : Bardahl Industria">
            <a:extLst>
              <a:ext uri="{FF2B5EF4-FFF2-40B4-BE49-F238E27FC236}">
                <a16:creationId xmlns:a16="http://schemas.microsoft.com/office/drawing/2014/main" id="{55310E7A-6C21-72AA-20B0-97CAF2C0A9CC}"/>
              </a:ext>
            </a:extLst>
          </p:cNvPr>
          <p:cNvPicPr>
            <a:picLocks noGrp="1" noChangeAspect="1"/>
          </p:cNvPicPr>
          <p:nvPr>
            <p:ph sz="half" idx="2"/>
          </p:nvPr>
        </p:nvPicPr>
        <p:blipFill rotWithShape="1">
          <a:blip r:embed="rId2"/>
          <a:srcRect l="36198" r="3576" b="1"/>
          <a:stretch/>
        </p:blipFill>
        <p:spPr>
          <a:xfrm>
            <a:off x="5879198" y="490264"/>
            <a:ext cx="6312802" cy="6367736"/>
          </a:xfrm>
          <a:custGeom>
            <a:avLst/>
            <a:gdLst/>
            <a:ahLst/>
            <a:cxnLst/>
            <a:rect l="l" t="t" r="r" b="b"/>
            <a:pathLst>
              <a:path w="6312802" h="6367736">
                <a:moveTo>
                  <a:pt x="789715" y="708127"/>
                </a:moveTo>
                <a:cubicBezTo>
                  <a:pt x="845978" y="711650"/>
                  <a:pt x="901296" y="724302"/>
                  <a:pt x="953475" y="745602"/>
                </a:cubicBezTo>
                <a:cubicBezTo>
                  <a:pt x="1173612" y="834890"/>
                  <a:pt x="1309905" y="1073925"/>
                  <a:pt x="1278834" y="1315681"/>
                </a:cubicBezTo>
                <a:cubicBezTo>
                  <a:pt x="1233750" y="1669869"/>
                  <a:pt x="880524" y="1881517"/>
                  <a:pt x="560369" y="1747304"/>
                </a:cubicBezTo>
                <a:cubicBezTo>
                  <a:pt x="338151" y="1654256"/>
                  <a:pt x="204742" y="1408974"/>
                  <a:pt x="242538" y="1164574"/>
                </a:cubicBezTo>
                <a:cubicBezTo>
                  <a:pt x="286421" y="880774"/>
                  <a:pt x="529219" y="692590"/>
                  <a:pt x="789715" y="708127"/>
                </a:cubicBezTo>
                <a:close/>
                <a:moveTo>
                  <a:pt x="2877121" y="364348"/>
                </a:moveTo>
                <a:cubicBezTo>
                  <a:pt x="2901561" y="365790"/>
                  <a:pt x="2925601" y="371235"/>
                  <a:pt x="2948310" y="380363"/>
                </a:cubicBezTo>
                <a:cubicBezTo>
                  <a:pt x="3044405" y="419202"/>
                  <a:pt x="3103503" y="523063"/>
                  <a:pt x="3089970" y="628607"/>
                </a:cubicBezTo>
                <a:cubicBezTo>
                  <a:pt x="3070190" y="782758"/>
                  <a:pt x="2916600" y="874848"/>
                  <a:pt x="2777343" y="816472"/>
                </a:cubicBezTo>
                <a:cubicBezTo>
                  <a:pt x="2680608" y="775952"/>
                  <a:pt x="2622552" y="669287"/>
                  <a:pt x="2639048" y="562863"/>
                </a:cubicBezTo>
                <a:cubicBezTo>
                  <a:pt x="2658106" y="439382"/>
                  <a:pt x="2763810" y="357542"/>
                  <a:pt x="2877121" y="364348"/>
                </a:cubicBezTo>
                <a:close/>
                <a:moveTo>
                  <a:pt x="5725514" y="29060"/>
                </a:moveTo>
                <a:lnTo>
                  <a:pt x="5748657" y="29701"/>
                </a:lnTo>
                <a:cubicBezTo>
                  <a:pt x="5935681" y="36387"/>
                  <a:pt x="6081789" y="65616"/>
                  <a:pt x="6194082" y="113315"/>
                </a:cubicBezTo>
                <a:lnTo>
                  <a:pt x="6312802" y="183322"/>
                </a:lnTo>
                <a:lnTo>
                  <a:pt x="6312802" y="6367736"/>
                </a:lnTo>
                <a:lnTo>
                  <a:pt x="3171877" y="6367736"/>
                </a:lnTo>
                <a:lnTo>
                  <a:pt x="3171635" y="6367591"/>
                </a:lnTo>
                <a:lnTo>
                  <a:pt x="2683232" y="6367591"/>
                </a:lnTo>
                <a:lnTo>
                  <a:pt x="2683031" y="6367736"/>
                </a:lnTo>
                <a:lnTo>
                  <a:pt x="1006759" y="6367736"/>
                </a:lnTo>
                <a:lnTo>
                  <a:pt x="1017798" y="6253705"/>
                </a:lnTo>
                <a:cubicBezTo>
                  <a:pt x="1043303" y="6019815"/>
                  <a:pt x="1065826" y="5776617"/>
                  <a:pt x="897420" y="5565130"/>
                </a:cubicBezTo>
                <a:cubicBezTo>
                  <a:pt x="700507" y="5318087"/>
                  <a:pt x="491822" y="5428997"/>
                  <a:pt x="271526" y="5130943"/>
                </a:cubicBezTo>
                <a:cubicBezTo>
                  <a:pt x="108646" y="4910648"/>
                  <a:pt x="-26366" y="4708290"/>
                  <a:pt x="39940" y="4415201"/>
                </a:cubicBezTo>
                <a:cubicBezTo>
                  <a:pt x="128666" y="4023216"/>
                  <a:pt x="467878" y="3870268"/>
                  <a:pt x="464356" y="3587268"/>
                </a:cubicBezTo>
                <a:cubicBezTo>
                  <a:pt x="460351" y="3247094"/>
                  <a:pt x="43943" y="3178950"/>
                  <a:pt x="3183" y="2791128"/>
                </a:cubicBezTo>
                <a:cubicBezTo>
                  <a:pt x="-23403" y="2538162"/>
                  <a:pt x="118896" y="2235225"/>
                  <a:pt x="343758" y="2095087"/>
                </a:cubicBezTo>
                <a:cubicBezTo>
                  <a:pt x="758163" y="1836512"/>
                  <a:pt x="1225342" y="2272862"/>
                  <a:pt x="1543093" y="2013487"/>
                </a:cubicBezTo>
                <a:cubicBezTo>
                  <a:pt x="1732879" y="1858534"/>
                  <a:pt x="1763790" y="1542064"/>
                  <a:pt x="1726873" y="1342749"/>
                </a:cubicBezTo>
                <a:cubicBezTo>
                  <a:pt x="1656484" y="963255"/>
                  <a:pt x="1345299" y="901114"/>
                  <a:pt x="1356831" y="612032"/>
                </a:cubicBezTo>
                <a:cubicBezTo>
                  <a:pt x="1365319" y="397180"/>
                  <a:pt x="1547578" y="171600"/>
                  <a:pt x="1773239" y="121551"/>
                </a:cubicBezTo>
                <a:cubicBezTo>
                  <a:pt x="1804789" y="114503"/>
                  <a:pt x="1837013" y="110980"/>
                  <a:pt x="1869333" y="110980"/>
                </a:cubicBezTo>
                <a:cubicBezTo>
                  <a:pt x="2087466" y="110980"/>
                  <a:pt x="2259155" y="271137"/>
                  <a:pt x="2312167" y="320866"/>
                </a:cubicBezTo>
                <a:cubicBezTo>
                  <a:pt x="2563133" y="555255"/>
                  <a:pt x="2364538" y="842498"/>
                  <a:pt x="2568899" y="1194363"/>
                </a:cubicBezTo>
                <a:cubicBezTo>
                  <a:pt x="2600650" y="1246494"/>
                  <a:pt x="2637078" y="1295662"/>
                  <a:pt x="2677726" y="1341226"/>
                </a:cubicBezTo>
                <a:cubicBezTo>
                  <a:pt x="2757804" y="1432276"/>
                  <a:pt x="2906990" y="1416261"/>
                  <a:pt x="2964327" y="1310316"/>
                </a:cubicBezTo>
                <a:cubicBezTo>
                  <a:pt x="3059059" y="1135183"/>
                  <a:pt x="3149628" y="938831"/>
                  <a:pt x="3333248" y="887741"/>
                </a:cubicBezTo>
                <a:cubicBezTo>
                  <a:pt x="3690239" y="788365"/>
                  <a:pt x="3902767" y="1378543"/>
                  <a:pt x="4272730" y="1307994"/>
                </a:cubicBezTo>
                <a:cubicBezTo>
                  <a:pt x="4426320" y="1278686"/>
                  <a:pt x="4515368" y="1152802"/>
                  <a:pt x="4596327" y="996810"/>
                </a:cubicBezTo>
                <a:cubicBezTo>
                  <a:pt x="4618829" y="953326"/>
                  <a:pt x="4640770" y="907521"/>
                  <a:pt x="4663272" y="860676"/>
                </a:cubicBezTo>
                <a:cubicBezTo>
                  <a:pt x="4732781" y="613153"/>
                  <a:pt x="4835282" y="115946"/>
                  <a:pt x="5572324" y="40189"/>
                </a:cubicBezTo>
                <a:cubicBezTo>
                  <a:pt x="5622910" y="31543"/>
                  <a:pt x="5674208" y="27859"/>
                  <a:pt x="5725514" y="29060"/>
                </a:cubicBezTo>
                <a:close/>
                <a:moveTo>
                  <a:pt x="4169348" y="793"/>
                </a:moveTo>
                <a:cubicBezTo>
                  <a:pt x="4219966" y="3995"/>
                  <a:pt x="4269734" y="15368"/>
                  <a:pt x="4316693" y="34505"/>
                </a:cubicBezTo>
                <a:cubicBezTo>
                  <a:pt x="4514808" y="114584"/>
                  <a:pt x="4637488" y="329676"/>
                  <a:pt x="4609540" y="547569"/>
                </a:cubicBezTo>
                <a:cubicBezTo>
                  <a:pt x="4568620" y="865801"/>
                  <a:pt x="4251108" y="1055907"/>
                  <a:pt x="3962986" y="935790"/>
                </a:cubicBezTo>
                <a:cubicBezTo>
                  <a:pt x="3762790" y="852028"/>
                  <a:pt x="3642672" y="631491"/>
                  <a:pt x="3676946" y="411355"/>
                </a:cubicBezTo>
                <a:cubicBezTo>
                  <a:pt x="3716424" y="155985"/>
                  <a:pt x="3934959" y="-13061"/>
                  <a:pt x="4169348" y="793"/>
                </a:cubicBezTo>
                <a:close/>
              </a:path>
            </a:pathLst>
          </a:custGeom>
        </p:spPr>
      </p:pic>
    </p:spTree>
    <p:extLst>
      <p:ext uri="{BB962C8B-B14F-4D97-AF65-F5344CB8AC3E}">
        <p14:creationId xmlns:p14="http://schemas.microsoft.com/office/powerpoint/2010/main" val="54362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5C46B40-A598-BF9C-F93D-1D2241E29796}"/>
              </a:ext>
            </a:extLst>
          </p:cNvPr>
          <p:cNvSpPr>
            <a:spLocks noGrp="1"/>
          </p:cNvSpPr>
          <p:nvPr>
            <p:ph type="title"/>
          </p:nvPr>
        </p:nvSpPr>
        <p:spPr>
          <a:xfrm>
            <a:off x="6433074" y="552782"/>
            <a:ext cx="5149326" cy="1643663"/>
          </a:xfrm>
        </p:spPr>
        <p:txBody>
          <a:bodyPr vert="horz" lIns="91440" tIns="45720" rIns="91440" bIns="45720" rtlCol="0" anchor="b">
            <a:normAutofit/>
          </a:bodyPr>
          <a:lstStyle/>
          <a:p>
            <a:r>
              <a:rPr lang="en-US" kern="1200">
                <a:solidFill>
                  <a:schemeClr val="tx1"/>
                </a:solidFill>
                <a:latin typeface="+mj-lt"/>
                <a:ea typeface="+mj-ea"/>
                <a:cs typeface="+mj-cs"/>
              </a:rPr>
              <a:t>Desafios – Falta de compromiso</a:t>
            </a:r>
          </a:p>
        </p:txBody>
      </p:sp>
      <p:pic>
        <p:nvPicPr>
          <p:cNvPr id="5" name="Content Placeholder 4" descr="10 maneras de fomentar el compromiso del equipo — Improva Consulting |  Adaptación, Cohesión y Eficiencia">
            <a:extLst>
              <a:ext uri="{FF2B5EF4-FFF2-40B4-BE49-F238E27FC236}">
                <a16:creationId xmlns:a16="http://schemas.microsoft.com/office/drawing/2014/main" id="{AFBC0AEF-9FA5-FAEB-51A4-314F95C6DA52}"/>
              </a:ext>
            </a:extLst>
          </p:cNvPr>
          <p:cNvPicPr>
            <a:picLocks noGrp="1" noChangeAspect="1"/>
          </p:cNvPicPr>
          <p:nvPr>
            <p:ph sz="half" idx="2"/>
          </p:nvPr>
        </p:nvPicPr>
        <p:blipFill rotWithShape="1">
          <a:blip r:embed="rId2"/>
          <a:srcRect l="8896" r="16690" b="-2"/>
          <a:stretch/>
        </p:blipFill>
        <p:spPr>
          <a:xfrm>
            <a:off x="2" y="10"/>
            <a:ext cx="6164130" cy="5529421"/>
          </a:xfrm>
          <a:custGeom>
            <a:avLst/>
            <a:gdLst/>
            <a:ahLst/>
            <a:cxnLst/>
            <a:rect l="l" t="t" r="r" b="b"/>
            <a:pathLst>
              <a:path w="6972657" h="6356349">
                <a:moveTo>
                  <a:pt x="4162425" y="4810724"/>
                </a:moveTo>
                <a:cubicBezTo>
                  <a:pt x="4508954" y="4810724"/>
                  <a:pt x="4789872" y="5103559"/>
                  <a:pt x="4789872" y="5464789"/>
                </a:cubicBezTo>
                <a:cubicBezTo>
                  <a:pt x="4789872" y="5826019"/>
                  <a:pt x="4508954" y="6118855"/>
                  <a:pt x="4162425" y="6118855"/>
                </a:cubicBezTo>
                <a:cubicBezTo>
                  <a:pt x="3815896" y="6118855"/>
                  <a:pt x="3534978" y="5826019"/>
                  <a:pt x="3534978" y="5464789"/>
                </a:cubicBezTo>
                <a:cubicBezTo>
                  <a:pt x="3534978" y="5103559"/>
                  <a:pt x="3815896" y="4810724"/>
                  <a:pt x="4162425" y="4810724"/>
                </a:cubicBezTo>
                <a:close/>
                <a:moveTo>
                  <a:pt x="92101" y="4731176"/>
                </a:moveTo>
                <a:cubicBezTo>
                  <a:pt x="540880" y="4731176"/>
                  <a:pt x="904688" y="5094984"/>
                  <a:pt x="904688" y="5543763"/>
                </a:cubicBezTo>
                <a:cubicBezTo>
                  <a:pt x="904688" y="5964494"/>
                  <a:pt x="584935" y="6310542"/>
                  <a:pt x="175183" y="6352155"/>
                </a:cubicBezTo>
                <a:lnTo>
                  <a:pt x="92121" y="6356349"/>
                </a:lnTo>
                <a:lnTo>
                  <a:pt x="92081" y="6356349"/>
                </a:lnTo>
                <a:lnTo>
                  <a:pt x="9019" y="6352155"/>
                </a:lnTo>
                <a:lnTo>
                  <a:pt x="4079" y="6351401"/>
                </a:lnTo>
                <a:lnTo>
                  <a:pt x="0" y="6352492"/>
                </a:lnTo>
                <a:lnTo>
                  <a:pt x="0" y="4736748"/>
                </a:lnTo>
                <a:lnTo>
                  <a:pt x="9019" y="4735372"/>
                </a:lnTo>
                <a:cubicBezTo>
                  <a:pt x="36336" y="4732597"/>
                  <a:pt x="64052" y="4731176"/>
                  <a:pt x="92101" y="4731176"/>
                </a:cubicBezTo>
                <a:close/>
                <a:moveTo>
                  <a:pt x="6385770" y="2098604"/>
                </a:moveTo>
                <a:cubicBezTo>
                  <a:pt x="6543907" y="2107100"/>
                  <a:pt x="6698935" y="2178483"/>
                  <a:pt x="6813407" y="2310776"/>
                </a:cubicBezTo>
                <a:cubicBezTo>
                  <a:pt x="7042252" y="2575278"/>
                  <a:pt x="7022052" y="2983098"/>
                  <a:pt x="6768322" y="3221698"/>
                </a:cubicBezTo>
                <a:cubicBezTo>
                  <a:pt x="6718815" y="3268040"/>
                  <a:pt x="6662527" y="3305861"/>
                  <a:pt x="6601629" y="3333787"/>
                </a:cubicBezTo>
                <a:cubicBezTo>
                  <a:pt x="6357584" y="3444872"/>
                  <a:pt x="6072796" y="3380857"/>
                  <a:pt x="5894479" y="3174765"/>
                </a:cubicBezTo>
                <a:cubicBezTo>
                  <a:pt x="5665537" y="2910180"/>
                  <a:pt x="5685739" y="2502359"/>
                  <a:pt x="5939476" y="2263752"/>
                </a:cubicBezTo>
                <a:cubicBezTo>
                  <a:pt x="6066385" y="2144498"/>
                  <a:pt x="6227633" y="2090107"/>
                  <a:pt x="6385770" y="2098604"/>
                </a:cubicBezTo>
                <a:close/>
                <a:moveTo>
                  <a:pt x="0" y="0"/>
                </a:moveTo>
                <a:lnTo>
                  <a:pt x="5609109" y="0"/>
                </a:lnTo>
                <a:lnTo>
                  <a:pt x="5710855" y="100163"/>
                </a:lnTo>
                <a:cubicBezTo>
                  <a:pt x="5940043" y="363896"/>
                  <a:pt x="6060564" y="781193"/>
                  <a:pt x="5983550" y="1133306"/>
                </a:cubicBezTo>
                <a:cubicBezTo>
                  <a:pt x="5820740" y="1874471"/>
                  <a:pt x="4868226" y="1916819"/>
                  <a:pt x="4807924" y="2551785"/>
                </a:cubicBezTo>
                <a:cubicBezTo>
                  <a:pt x="4772098" y="2931077"/>
                  <a:pt x="5073952" y="3310271"/>
                  <a:pt x="5323480" y="3486493"/>
                </a:cubicBezTo>
                <a:cubicBezTo>
                  <a:pt x="5798207" y="3822498"/>
                  <a:pt x="6190925" y="3545085"/>
                  <a:pt x="6484693" y="3873055"/>
                </a:cubicBezTo>
                <a:cubicBezTo>
                  <a:pt x="6702769" y="4116667"/>
                  <a:pt x="6749067" y="4564067"/>
                  <a:pt x="6564699" y="4869471"/>
                </a:cubicBezTo>
                <a:cubicBezTo>
                  <a:pt x="6538929" y="4912110"/>
                  <a:pt x="6508772" y="4951720"/>
                  <a:pt x="6474766" y="4987555"/>
                </a:cubicBezTo>
                <a:lnTo>
                  <a:pt x="6475634" y="4987552"/>
                </a:lnTo>
                <a:cubicBezTo>
                  <a:pt x="6246183" y="5229347"/>
                  <a:pt x="5896158" y="5245005"/>
                  <a:pt x="5787911" y="5249784"/>
                </a:cubicBezTo>
                <a:cubicBezTo>
                  <a:pt x="5276208" y="5272608"/>
                  <a:pt x="5181583" y="4739335"/>
                  <a:pt x="4594647" y="4582595"/>
                </a:cubicBezTo>
                <a:cubicBezTo>
                  <a:pt x="4553401" y="4571414"/>
                  <a:pt x="4047262" y="4444111"/>
                  <a:pt x="3576692" y="4689896"/>
                </a:cubicBezTo>
                <a:cubicBezTo>
                  <a:pt x="2903508" y="5041365"/>
                  <a:pt x="3035835" y="5772616"/>
                  <a:pt x="2439534" y="6019748"/>
                </a:cubicBezTo>
                <a:cubicBezTo>
                  <a:pt x="2062607" y="6175963"/>
                  <a:pt x="1545662" y="6076257"/>
                  <a:pt x="1262869" y="5786450"/>
                </a:cubicBezTo>
                <a:cubicBezTo>
                  <a:pt x="864056" y="5377550"/>
                  <a:pt x="1125562" y="4799418"/>
                  <a:pt x="734842" y="4526254"/>
                </a:cubicBezTo>
                <a:cubicBezTo>
                  <a:pt x="506361" y="4366061"/>
                  <a:pt x="192715" y="4446641"/>
                  <a:pt x="19856" y="4511293"/>
                </a:cubicBezTo>
                <a:lnTo>
                  <a:pt x="0" y="4519330"/>
                </a:lnTo>
                <a:close/>
              </a:path>
            </a:pathLst>
          </a:custGeom>
        </p:spPr>
      </p:pic>
      <p:sp>
        <p:nvSpPr>
          <p:cNvPr id="3" name="Content Placeholder 2">
            <a:extLst>
              <a:ext uri="{FF2B5EF4-FFF2-40B4-BE49-F238E27FC236}">
                <a16:creationId xmlns:a16="http://schemas.microsoft.com/office/drawing/2014/main" id="{6010DEF5-601F-92EF-5C68-37DE62D5AF48}"/>
              </a:ext>
            </a:extLst>
          </p:cNvPr>
          <p:cNvSpPr>
            <a:spLocks noGrp="1"/>
          </p:cNvSpPr>
          <p:nvPr>
            <p:ph sz="half" idx="1"/>
          </p:nvPr>
        </p:nvSpPr>
        <p:spPr>
          <a:xfrm>
            <a:off x="6433074" y="2735229"/>
            <a:ext cx="5149326" cy="3108354"/>
          </a:xfrm>
        </p:spPr>
        <p:txBody>
          <a:bodyPr vert="horz" lIns="91440" tIns="45720" rIns="91440" bIns="45720" rtlCol="0">
            <a:normAutofit/>
          </a:bodyPr>
          <a:lstStyle/>
          <a:p>
            <a:r>
              <a:rPr lang="en-US"/>
              <a:t>El éxito de Kanban depende del compromiso de todo el equipo. Si algunos miembros no están comprometidos con la metodología, puede afectar su eficacia. Es importante asegurar que todos comprendan los beneficios de Kanban y estén dispuestos a trabajar juntos.</a:t>
            </a:r>
          </a:p>
        </p:txBody>
      </p:sp>
    </p:spTree>
    <p:extLst>
      <p:ext uri="{BB962C8B-B14F-4D97-AF65-F5344CB8AC3E}">
        <p14:creationId xmlns:p14="http://schemas.microsoft.com/office/powerpoint/2010/main" val="158004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0948E2E-EC20-B46A-6EA9-0C6E899687DC}"/>
              </a:ext>
            </a:extLst>
          </p:cNvPr>
          <p:cNvSpPr>
            <a:spLocks noGrp="1"/>
          </p:cNvSpPr>
          <p:nvPr>
            <p:ph type="title"/>
          </p:nvPr>
        </p:nvSpPr>
        <p:spPr>
          <a:xfrm>
            <a:off x="609601" y="552782"/>
            <a:ext cx="4606456" cy="1154711"/>
          </a:xfrm>
        </p:spPr>
        <p:txBody>
          <a:bodyPr vert="horz" lIns="91440" tIns="45720" rIns="91440" bIns="45720" rtlCol="0" anchor="b">
            <a:normAutofit/>
          </a:bodyPr>
          <a:lstStyle/>
          <a:p>
            <a:pPr>
              <a:lnSpc>
                <a:spcPct val="90000"/>
              </a:lnSpc>
            </a:pPr>
            <a:r>
              <a:rPr lang="en-US" sz="3700" kern="1200">
                <a:solidFill>
                  <a:schemeClr val="tx1"/>
                </a:solidFill>
                <a:latin typeface="+mj-lt"/>
                <a:ea typeface="+mj-ea"/>
                <a:cs typeface="+mj-cs"/>
              </a:rPr>
              <a:t>Desafios – Métricas inadecuadas</a:t>
            </a:r>
          </a:p>
        </p:txBody>
      </p:sp>
      <p:sp>
        <p:nvSpPr>
          <p:cNvPr id="3" name="Content Placeholder 2">
            <a:extLst>
              <a:ext uri="{FF2B5EF4-FFF2-40B4-BE49-F238E27FC236}">
                <a16:creationId xmlns:a16="http://schemas.microsoft.com/office/drawing/2014/main" id="{BAB90597-2086-109B-6D14-ED62981F8091}"/>
              </a:ext>
            </a:extLst>
          </p:cNvPr>
          <p:cNvSpPr>
            <a:spLocks noGrp="1"/>
          </p:cNvSpPr>
          <p:nvPr>
            <p:ph sz="half" idx="1"/>
          </p:nvPr>
        </p:nvSpPr>
        <p:spPr>
          <a:xfrm>
            <a:off x="610198" y="2391995"/>
            <a:ext cx="4594537" cy="3174788"/>
          </a:xfrm>
        </p:spPr>
        <p:txBody>
          <a:bodyPr vert="horz" lIns="91440" tIns="45720" rIns="91440" bIns="45720" rtlCol="0" anchor="t">
            <a:normAutofit/>
          </a:bodyPr>
          <a:lstStyle/>
          <a:p>
            <a:r>
              <a:rPr lang="en-US"/>
              <a:t>Es importante elegir las métricas correctas para medir el éxito de Kanban. Si se utilizan métricas inadecuadas, puede ser difícil determinar si la metodología está funcionando o no. Algunas métricas útiles incluyen el tiempo de ciclo, el rendimiento y la calidad.</a:t>
            </a:r>
          </a:p>
        </p:txBody>
      </p:sp>
      <p:pic>
        <p:nvPicPr>
          <p:cNvPr id="7" name="Content Placeholder 6" descr="Indicadores de recursos humanos">
            <a:extLst>
              <a:ext uri="{FF2B5EF4-FFF2-40B4-BE49-F238E27FC236}">
                <a16:creationId xmlns:a16="http://schemas.microsoft.com/office/drawing/2014/main" id="{58A558E4-C5EB-A71A-08F9-EF6BC26FFBDD}"/>
              </a:ext>
            </a:extLst>
          </p:cNvPr>
          <p:cNvPicPr>
            <a:picLocks noGrp="1" noChangeAspect="1"/>
          </p:cNvPicPr>
          <p:nvPr>
            <p:ph sz="half" idx="2"/>
          </p:nvPr>
        </p:nvPicPr>
        <p:blipFill rotWithShape="1">
          <a:blip r:embed="rId2"/>
          <a:srcRect l="17894" r="26341"/>
          <a:stretch/>
        </p:blipFill>
        <p:spPr>
          <a:xfrm>
            <a:off x="5879198" y="490264"/>
            <a:ext cx="6312802" cy="6367736"/>
          </a:xfrm>
          <a:custGeom>
            <a:avLst/>
            <a:gdLst/>
            <a:ahLst/>
            <a:cxnLst/>
            <a:rect l="l" t="t" r="r" b="b"/>
            <a:pathLst>
              <a:path w="6312802" h="6367736">
                <a:moveTo>
                  <a:pt x="789715" y="708127"/>
                </a:moveTo>
                <a:cubicBezTo>
                  <a:pt x="845978" y="711650"/>
                  <a:pt x="901296" y="724302"/>
                  <a:pt x="953475" y="745602"/>
                </a:cubicBezTo>
                <a:cubicBezTo>
                  <a:pt x="1173612" y="834890"/>
                  <a:pt x="1309905" y="1073925"/>
                  <a:pt x="1278834" y="1315681"/>
                </a:cubicBezTo>
                <a:cubicBezTo>
                  <a:pt x="1233750" y="1669869"/>
                  <a:pt x="880524" y="1881517"/>
                  <a:pt x="560369" y="1747304"/>
                </a:cubicBezTo>
                <a:cubicBezTo>
                  <a:pt x="338151" y="1654256"/>
                  <a:pt x="204742" y="1408974"/>
                  <a:pt x="242538" y="1164574"/>
                </a:cubicBezTo>
                <a:cubicBezTo>
                  <a:pt x="286421" y="880774"/>
                  <a:pt x="529219" y="692590"/>
                  <a:pt x="789715" y="708127"/>
                </a:cubicBezTo>
                <a:close/>
                <a:moveTo>
                  <a:pt x="2877121" y="364348"/>
                </a:moveTo>
                <a:cubicBezTo>
                  <a:pt x="2901561" y="365790"/>
                  <a:pt x="2925601" y="371235"/>
                  <a:pt x="2948310" y="380363"/>
                </a:cubicBezTo>
                <a:cubicBezTo>
                  <a:pt x="3044405" y="419202"/>
                  <a:pt x="3103503" y="523063"/>
                  <a:pt x="3089970" y="628607"/>
                </a:cubicBezTo>
                <a:cubicBezTo>
                  <a:pt x="3070190" y="782758"/>
                  <a:pt x="2916600" y="874848"/>
                  <a:pt x="2777343" y="816472"/>
                </a:cubicBezTo>
                <a:cubicBezTo>
                  <a:pt x="2680608" y="775952"/>
                  <a:pt x="2622552" y="669287"/>
                  <a:pt x="2639048" y="562863"/>
                </a:cubicBezTo>
                <a:cubicBezTo>
                  <a:pt x="2658106" y="439382"/>
                  <a:pt x="2763810" y="357542"/>
                  <a:pt x="2877121" y="364348"/>
                </a:cubicBezTo>
                <a:close/>
                <a:moveTo>
                  <a:pt x="5725514" y="29060"/>
                </a:moveTo>
                <a:lnTo>
                  <a:pt x="5748657" y="29701"/>
                </a:lnTo>
                <a:cubicBezTo>
                  <a:pt x="5935681" y="36387"/>
                  <a:pt x="6081789" y="65616"/>
                  <a:pt x="6194082" y="113315"/>
                </a:cubicBezTo>
                <a:lnTo>
                  <a:pt x="6312802" y="183322"/>
                </a:lnTo>
                <a:lnTo>
                  <a:pt x="6312802" y="6367736"/>
                </a:lnTo>
                <a:lnTo>
                  <a:pt x="3171877" y="6367736"/>
                </a:lnTo>
                <a:lnTo>
                  <a:pt x="3171635" y="6367591"/>
                </a:lnTo>
                <a:lnTo>
                  <a:pt x="2683232" y="6367591"/>
                </a:lnTo>
                <a:lnTo>
                  <a:pt x="2683031" y="6367736"/>
                </a:lnTo>
                <a:lnTo>
                  <a:pt x="1006759" y="6367736"/>
                </a:lnTo>
                <a:lnTo>
                  <a:pt x="1017798" y="6253705"/>
                </a:lnTo>
                <a:cubicBezTo>
                  <a:pt x="1043303" y="6019815"/>
                  <a:pt x="1065826" y="5776617"/>
                  <a:pt x="897420" y="5565130"/>
                </a:cubicBezTo>
                <a:cubicBezTo>
                  <a:pt x="700507" y="5318087"/>
                  <a:pt x="491822" y="5428997"/>
                  <a:pt x="271526" y="5130943"/>
                </a:cubicBezTo>
                <a:cubicBezTo>
                  <a:pt x="108646" y="4910648"/>
                  <a:pt x="-26366" y="4708290"/>
                  <a:pt x="39940" y="4415201"/>
                </a:cubicBezTo>
                <a:cubicBezTo>
                  <a:pt x="128666" y="4023216"/>
                  <a:pt x="467878" y="3870268"/>
                  <a:pt x="464356" y="3587268"/>
                </a:cubicBezTo>
                <a:cubicBezTo>
                  <a:pt x="460351" y="3247094"/>
                  <a:pt x="43943" y="3178950"/>
                  <a:pt x="3183" y="2791128"/>
                </a:cubicBezTo>
                <a:cubicBezTo>
                  <a:pt x="-23403" y="2538162"/>
                  <a:pt x="118896" y="2235225"/>
                  <a:pt x="343758" y="2095087"/>
                </a:cubicBezTo>
                <a:cubicBezTo>
                  <a:pt x="758163" y="1836512"/>
                  <a:pt x="1225342" y="2272862"/>
                  <a:pt x="1543093" y="2013487"/>
                </a:cubicBezTo>
                <a:cubicBezTo>
                  <a:pt x="1732879" y="1858534"/>
                  <a:pt x="1763790" y="1542064"/>
                  <a:pt x="1726873" y="1342749"/>
                </a:cubicBezTo>
                <a:cubicBezTo>
                  <a:pt x="1656484" y="963255"/>
                  <a:pt x="1345299" y="901114"/>
                  <a:pt x="1356831" y="612032"/>
                </a:cubicBezTo>
                <a:cubicBezTo>
                  <a:pt x="1365319" y="397180"/>
                  <a:pt x="1547578" y="171600"/>
                  <a:pt x="1773239" y="121551"/>
                </a:cubicBezTo>
                <a:cubicBezTo>
                  <a:pt x="1804789" y="114503"/>
                  <a:pt x="1837013" y="110980"/>
                  <a:pt x="1869333" y="110980"/>
                </a:cubicBezTo>
                <a:cubicBezTo>
                  <a:pt x="2087466" y="110980"/>
                  <a:pt x="2259155" y="271137"/>
                  <a:pt x="2312167" y="320866"/>
                </a:cubicBezTo>
                <a:cubicBezTo>
                  <a:pt x="2563133" y="555255"/>
                  <a:pt x="2364538" y="842498"/>
                  <a:pt x="2568899" y="1194363"/>
                </a:cubicBezTo>
                <a:cubicBezTo>
                  <a:pt x="2600650" y="1246494"/>
                  <a:pt x="2637078" y="1295662"/>
                  <a:pt x="2677726" y="1341226"/>
                </a:cubicBezTo>
                <a:cubicBezTo>
                  <a:pt x="2757804" y="1432276"/>
                  <a:pt x="2906990" y="1416261"/>
                  <a:pt x="2964327" y="1310316"/>
                </a:cubicBezTo>
                <a:cubicBezTo>
                  <a:pt x="3059059" y="1135183"/>
                  <a:pt x="3149628" y="938831"/>
                  <a:pt x="3333248" y="887741"/>
                </a:cubicBezTo>
                <a:cubicBezTo>
                  <a:pt x="3690239" y="788365"/>
                  <a:pt x="3902767" y="1378543"/>
                  <a:pt x="4272730" y="1307994"/>
                </a:cubicBezTo>
                <a:cubicBezTo>
                  <a:pt x="4426320" y="1278686"/>
                  <a:pt x="4515368" y="1152802"/>
                  <a:pt x="4596327" y="996810"/>
                </a:cubicBezTo>
                <a:cubicBezTo>
                  <a:pt x="4618829" y="953326"/>
                  <a:pt x="4640770" y="907521"/>
                  <a:pt x="4663272" y="860676"/>
                </a:cubicBezTo>
                <a:cubicBezTo>
                  <a:pt x="4732781" y="613153"/>
                  <a:pt x="4835282" y="115946"/>
                  <a:pt x="5572324" y="40189"/>
                </a:cubicBezTo>
                <a:cubicBezTo>
                  <a:pt x="5622910" y="31543"/>
                  <a:pt x="5674208" y="27859"/>
                  <a:pt x="5725514" y="29060"/>
                </a:cubicBezTo>
                <a:close/>
                <a:moveTo>
                  <a:pt x="4169348" y="793"/>
                </a:moveTo>
                <a:cubicBezTo>
                  <a:pt x="4219966" y="3995"/>
                  <a:pt x="4269734" y="15368"/>
                  <a:pt x="4316693" y="34505"/>
                </a:cubicBezTo>
                <a:cubicBezTo>
                  <a:pt x="4514808" y="114584"/>
                  <a:pt x="4637488" y="329676"/>
                  <a:pt x="4609540" y="547569"/>
                </a:cubicBezTo>
                <a:cubicBezTo>
                  <a:pt x="4568620" y="865801"/>
                  <a:pt x="4251108" y="1055907"/>
                  <a:pt x="3962986" y="935790"/>
                </a:cubicBezTo>
                <a:cubicBezTo>
                  <a:pt x="3762790" y="852028"/>
                  <a:pt x="3642672" y="631491"/>
                  <a:pt x="3676946" y="411355"/>
                </a:cubicBezTo>
                <a:cubicBezTo>
                  <a:pt x="3716424" y="155985"/>
                  <a:pt x="3934959" y="-13061"/>
                  <a:pt x="4169348" y="793"/>
                </a:cubicBezTo>
                <a:close/>
              </a:path>
            </a:pathLst>
          </a:custGeom>
        </p:spPr>
      </p:pic>
    </p:spTree>
    <p:extLst>
      <p:ext uri="{BB962C8B-B14F-4D97-AF65-F5344CB8AC3E}">
        <p14:creationId xmlns:p14="http://schemas.microsoft.com/office/powerpoint/2010/main" val="281289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FF0DC9A-F1EC-73CD-44C8-66AF8C0CC47A}"/>
              </a:ext>
            </a:extLst>
          </p:cNvPr>
          <p:cNvSpPr>
            <a:spLocks noGrp="1"/>
          </p:cNvSpPr>
          <p:nvPr>
            <p:ph type="title"/>
          </p:nvPr>
        </p:nvSpPr>
        <p:spPr>
          <a:xfrm>
            <a:off x="6213231" y="552782"/>
            <a:ext cx="5369169" cy="1154711"/>
          </a:xfrm>
        </p:spPr>
        <p:txBody>
          <a:bodyPr vert="horz" lIns="91440" tIns="45720" rIns="91440" bIns="45720" rtlCol="0" anchor="b">
            <a:normAutofit/>
          </a:bodyPr>
          <a:lstStyle/>
          <a:p>
            <a:pPr>
              <a:lnSpc>
                <a:spcPct val="90000"/>
              </a:lnSpc>
            </a:pPr>
            <a:r>
              <a:rPr lang="en-US" sz="3700" kern="1200">
                <a:solidFill>
                  <a:schemeClr val="tx1"/>
                </a:solidFill>
                <a:latin typeface="+mj-lt"/>
                <a:ea typeface="+mj-ea"/>
                <a:cs typeface="+mj-cs"/>
              </a:rPr>
              <a:t>Consideraciones - Tamaño del equipo</a:t>
            </a:r>
          </a:p>
        </p:txBody>
      </p:sp>
      <p:pic>
        <p:nvPicPr>
          <p:cNvPr id="5" name="Content Placeholder 4" descr="Desafíos para el trabajo en equipo (I) | &quot;TripleAD&quot;: Aprendiendo a Aprender  para el Desarrollo">
            <a:extLst>
              <a:ext uri="{FF2B5EF4-FFF2-40B4-BE49-F238E27FC236}">
                <a16:creationId xmlns:a16="http://schemas.microsoft.com/office/drawing/2014/main" id="{15F1517E-1752-7B68-10AA-D45E7077355E}"/>
              </a:ext>
            </a:extLst>
          </p:cNvPr>
          <p:cNvPicPr>
            <a:picLocks noGrp="1" noChangeAspect="1"/>
          </p:cNvPicPr>
          <p:nvPr>
            <p:ph sz="half" idx="2"/>
          </p:nvPr>
        </p:nvPicPr>
        <p:blipFill rotWithShape="1">
          <a:blip r:embed="rId2"/>
          <a:srcRect l="22341" r="20940" b="-1"/>
          <a:stretch/>
        </p:blipFill>
        <p:spPr>
          <a:xfrm>
            <a:off x="-16745" y="211090"/>
            <a:ext cx="554417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
        <p:nvSpPr>
          <p:cNvPr id="3" name="Content Placeholder 2">
            <a:extLst>
              <a:ext uri="{FF2B5EF4-FFF2-40B4-BE49-F238E27FC236}">
                <a16:creationId xmlns:a16="http://schemas.microsoft.com/office/drawing/2014/main" id="{A6625A8A-048F-0D08-73B5-5E1ECA72156B}"/>
              </a:ext>
            </a:extLst>
          </p:cNvPr>
          <p:cNvSpPr>
            <a:spLocks noGrp="1"/>
          </p:cNvSpPr>
          <p:nvPr>
            <p:ph sz="half" idx="1"/>
          </p:nvPr>
        </p:nvSpPr>
        <p:spPr>
          <a:xfrm>
            <a:off x="6226526" y="2391995"/>
            <a:ext cx="5355276" cy="3174788"/>
          </a:xfrm>
        </p:spPr>
        <p:txBody>
          <a:bodyPr vert="horz" lIns="91440" tIns="45720" rIns="91440" bIns="45720" rtlCol="0" anchor="t">
            <a:normAutofit/>
          </a:bodyPr>
          <a:lstStyle/>
          <a:p>
            <a:r>
              <a:rPr lang="en-US"/>
              <a:t>Kanban es más efectivo para equipos pequeños y medianos. En equipos grandes, puede ser difícil mantener el tablero Kanban actualizado y coordinar el trabajo entre diferentes equipos.</a:t>
            </a:r>
          </a:p>
        </p:txBody>
      </p:sp>
    </p:spTree>
    <p:extLst>
      <p:ext uri="{BB962C8B-B14F-4D97-AF65-F5344CB8AC3E}">
        <p14:creationId xmlns:p14="http://schemas.microsoft.com/office/powerpoint/2010/main" val="132780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53A038B-4A08-81B3-F427-4581F05EF938}"/>
              </a:ext>
            </a:extLst>
          </p:cNvPr>
          <p:cNvSpPr>
            <a:spLocks noGrp="1"/>
          </p:cNvSpPr>
          <p:nvPr>
            <p:ph type="title"/>
          </p:nvPr>
        </p:nvSpPr>
        <p:spPr>
          <a:xfrm>
            <a:off x="609601" y="552782"/>
            <a:ext cx="4606456" cy="1154711"/>
          </a:xfrm>
        </p:spPr>
        <p:txBody>
          <a:bodyPr vert="horz" lIns="91440" tIns="45720" rIns="91440" bIns="45720" rtlCol="0" anchor="b">
            <a:normAutofit/>
          </a:bodyPr>
          <a:lstStyle/>
          <a:p>
            <a:pPr>
              <a:lnSpc>
                <a:spcPct val="90000"/>
              </a:lnSpc>
            </a:pPr>
            <a:r>
              <a:rPr lang="en-US" sz="3100" kern="1200">
                <a:solidFill>
                  <a:schemeClr val="tx1"/>
                </a:solidFill>
                <a:latin typeface="+mj-lt"/>
                <a:ea typeface="+mj-ea"/>
                <a:cs typeface="+mj-cs"/>
              </a:rPr>
              <a:t>Consideraciones – Complejidad de trabajo</a:t>
            </a:r>
          </a:p>
        </p:txBody>
      </p:sp>
      <p:sp>
        <p:nvSpPr>
          <p:cNvPr id="3" name="Content Placeholder 2">
            <a:extLst>
              <a:ext uri="{FF2B5EF4-FFF2-40B4-BE49-F238E27FC236}">
                <a16:creationId xmlns:a16="http://schemas.microsoft.com/office/drawing/2014/main" id="{3174B4A1-0E17-B03D-04A8-A14A0DDC15FE}"/>
              </a:ext>
            </a:extLst>
          </p:cNvPr>
          <p:cNvSpPr>
            <a:spLocks noGrp="1"/>
          </p:cNvSpPr>
          <p:nvPr>
            <p:ph sz="half" idx="1"/>
          </p:nvPr>
        </p:nvSpPr>
        <p:spPr>
          <a:xfrm>
            <a:off x="610198" y="2391995"/>
            <a:ext cx="4594537" cy="3174788"/>
          </a:xfrm>
        </p:spPr>
        <p:txBody>
          <a:bodyPr vert="horz" lIns="91440" tIns="45720" rIns="91440" bIns="45720" rtlCol="0" anchor="t">
            <a:normAutofit/>
          </a:bodyPr>
          <a:lstStyle/>
          <a:p>
            <a:r>
              <a:rPr lang="en-US"/>
              <a:t>Kanban es </a:t>
            </a:r>
            <a:r>
              <a:rPr lang="en-US" err="1"/>
              <a:t>más</a:t>
            </a:r>
            <a:r>
              <a:rPr lang="en-US"/>
              <a:t> </a:t>
            </a:r>
            <a:r>
              <a:rPr lang="en-US" err="1"/>
              <a:t>efectivo</a:t>
            </a:r>
            <a:r>
              <a:rPr lang="en-US"/>
              <a:t> para </a:t>
            </a:r>
            <a:r>
              <a:rPr lang="en-US" err="1"/>
              <a:t>trabajos</a:t>
            </a:r>
            <a:r>
              <a:rPr lang="en-US"/>
              <a:t> que son </a:t>
            </a:r>
            <a:r>
              <a:rPr lang="en-US" err="1"/>
              <a:t>relativamente</a:t>
            </a:r>
            <a:r>
              <a:rPr lang="en-US"/>
              <a:t> simples y </a:t>
            </a:r>
            <a:r>
              <a:rPr lang="en-US" err="1"/>
              <a:t>repetitivos</a:t>
            </a:r>
            <a:r>
              <a:rPr lang="en-US"/>
              <a:t>. En </a:t>
            </a:r>
            <a:r>
              <a:rPr lang="en-US" err="1"/>
              <a:t>trabajos</a:t>
            </a:r>
            <a:r>
              <a:rPr lang="en-US"/>
              <a:t> </a:t>
            </a:r>
            <a:r>
              <a:rPr lang="en-US" err="1"/>
              <a:t>complejos</a:t>
            </a:r>
            <a:r>
              <a:rPr lang="en-US"/>
              <a:t>, </a:t>
            </a:r>
            <a:r>
              <a:rPr lang="en-US" err="1"/>
              <a:t>puede</a:t>
            </a:r>
            <a:r>
              <a:rPr lang="en-US"/>
              <a:t> ser </a:t>
            </a:r>
            <a:r>
              <a:rPr lang="en-US" err="1"/>
              <a:t>difícil</a:t>
            </a:r>
            <a:r>
              <a:rPr lang="en-US"/>
              <a:t> </a:t>
            </a:r>
            <a:r>
              <a:rPr lang="en-US" err="1"/>
              <a:t>dividir</a:t>
            </a:r>
            <a:r>
              <a:rPr lang="en-US"/>
              <a:t> </a:t>
            </a:r>
            <a:r>
              <a:rPr lang="en-US" err="1"/>
              <a:t>el</a:t>
            </a:r>
            <a:r>
              <a:rPr lang="en-US"/>
              <a:t> </a:t>
            </a:r>
            <a:r>
              <a:rPr lang="en-US" err="1"/>
              <a:t>trabajo</a:t>
            </a:r>
            <a:r>
              <a:rPr lang="en-US"/>
              <a:t> </a:t>
            </a:r>
            <a:r>
              <a:rPr lang="en-US" err="1"/>
              <a:t>en</a:t>
            </a:r>
            <a:r>
              <a:rPr lang="en-US"/>
              <a:t> </a:t>
            </a:r>
            <a:r>
              <a:rPr lang="en-US" err="1"/>
              <a:t>tareas</a:t>
            </a:r>
            <a:r>
              <a:rPr lang="en-US"/>
              <a:t> </a:t>
            </a:r>
            <a:r>
              <a:rPr lang="en-US" err="1"/>
              <a:t>pequeñas</a:t>
            </a:r>
            <a:r>
              <a:rPr lang="en-US"/>
              <a:t> y </a:t>
            </a:r>
            <a:r>
              <a:rPr lang="en-US" err="1"/>
              <a:t>estimar</a:t>
            </a:r>
            <a:r>
              <a:rPr lang="en-US"/>
              <a:t> </a:t>
            </a:r>
            <a:r>
              <a:rPr lang="en-US" err="1"/>
              <a:t>el</a:t>
            </a:r>
            <a:r>
              <a:rPr lang="en-US"/>
              <a:t> </a:t>
            </a:r>
            <a:r>
              <a:rPr lang="en-US" err="1"/>
              <a:t>tiempo</a:t>
            </a:r>
            <a:r>
              <a:rPr lang="en-US"/>
              <a:t> que </a:t>
            </a:r>
            <a:r>
              <a:rPr lang="en-US" err="1"/>
              <a:t>llevará</a:t>
            </a:r>
            <a:r>
              <a:rPr lang="en-US"/>
              <a:t> </a:t>
            </a:r>
            <a:r>
              <a:rPr lang="en-US" err="1"/>
              <a:t>completarlas</a:t>
            </a:r>
            <a:r>
              <a:rPr lang="en-US"/>
              <a:t>.</a:t>
            </a:r>
          </a:p>
        </p:txBody>
      </p:sp>
      <p:pic>
        <p:nvPicPr>
          <p:cNvPr id="5" name="Content Placeholder 4" descr="10 razones para aplicar la simplicidad en el trabajo | Capital Humano">
            <a:extLst>
              <a:ext uri="{FF2B5EF4-FFF2-40B4-BE49-F238E27FC236}">
                <a16:creationId xmlns:a16="http://schemas.microsoft.com/office/drawing/2014/main" id="{A8F0A6A4-5222-DE6B-1FFD-DBFBC861BCF3}"/>
              </a:ext>
            </a:extLst>
          </p:cNvPr>
          <p:cNvPicPr>
            <a:picLocks noGrp="1" noChangeAspect="1"/>
          </p:cNvPicPr>
          <p:nvPr>
            <p:ph sz="half" idx="2"/>
          </p:nvPr>
        </p:nvPicPr>
        <p:blipFill rotWithShape="1">
          <a:blip r:embed="rId2"/>
          <a:srcRect l="15104" t="4228" r="15365" b="-3309"/>
          <a:stretch/>
        </p:blipFill>
        <p:spPr>
          <a:xfrm>
            <a:off x="6043321" y="759895"/>
            <a:ext cx="6258071" cy="6309349"/>
          </a:xfrm>
          <a:custGeom>
            <a:avLst/>
            <a:gdLst/>
            <a:ahLst/>
            <a:cxnLst/>
            <a:rect l="l" t="t" r="r" b="b"/>
            <a:pathLst>
              <a:path w="6312802" h="6367736">
                <a:moveTo>
                  <a:pt x="789715" y="708127"/>
                </a:moveTo>
                <a:cubicBezTo>
                  <a:pt x="845978" y="711650"/>
                  <a:pt x="901296" y="724302"/>
                  <a:pt x="953475" y="745602"/>
                </a:cubicBezTo>
                <a:cubicBezTo>
                  <a:pt x="1173612" y="834890"/>
                  <a:pt x="1309905" y="1073925"/>
                  <a:pt x="1278834" y="1315681"/>
                </a:cubicBezTo>
                <a:cubicBezTo>
                  <a:pt x="1233750" y="1669869"/>
                  <a:pt x="880524" y="1881517"/>
                  <a:pt x="560369" y="1747304"/>
                </a:cubicBezTo>
                <a:cubicBezTo>
                  <a:pt x="338151" y="1654256"/>
                  <a:pt x="204742" y="1408974"/>
                  <a:pt x="242538" y="1164574"/>
                </a:cubicBezTo>
                <a:cubicBezTo>
                  <a:pt x="286421" y="880774"/>
                  <a:pt x="529219" y="692590"/>
                  <a:pt x="789715" y="708127"/>
                </a:cubicBezTo>
                <a:close/>
                <a:moveTo>
                  <a:pt x="2877121" y="364348"/>
                </a:moveTo>
                <a:cubicBezTo>
                  <a:pt x="2901561" y="365790"/>
                  <a:pt x="2925601" y="371235"/>
                  <a:pt x="2948310" y="380363"/>
                </a:cubicBezTo>
                <a:cubicBezTo>
                  <a:pt x="3044405" y="419202"/>
                  <a:pt x="3103503" y="523063"/>
                  <a:pt x="3089970" y="628607"/>
                </a:cubicBezTo>
                <a:cubicBezTo>
                  <a:pt x="3070190" y="782758"/>
                  <a:pt x="2916600" y="874848"/>
                  <a:pt x="2777343" y="816472"/>
                </a:cubicBezTo>
                <a:cubicBezTo>
                  <a:pt x="2680608" y="775952"/>
                  <a:pt x="2622552" y="669287"/>
                  <a:pt x="2639048" y="562863"/>
                </a:cubicBezTo>
                <a:cubicBezTo>
                  <a:pt x="2658106" y="439382"/>
                  <a:pt x="2763810" y="357542"/>
                  <a:pt x="2877121" y="364348"/>
                </a:cubicBezTo>
                <a:close/>
                <a:moveTo>
                  <a:pt x="5725514" y="29060"/>
                </a:moveTo>
                <a:lnTo>
                  <a:pt x="5748657" y="29701"/>
                </a:lnTo>
                <a:cubicBezTo>
                  <a:pt x="5935681" y="36387"/>
                  <a:pt x="6081789" y="65616"/>
                  <a:pt x="6194082" y="113315"/>
                </a:cubicBezTo>
                <a:lnTo>
                  <a:pt x="6312802" y="183322"/>
                </a:lnTo>
                <a:lnTo>
                  <a:pt x="6312802" y="6367736"/>
                </a:lnTo>
                <a:lnTo>
                  <a:pt x="3171877" y="6367736"/>
                </a:lnTo>
                <a:lnTo>
                  <a:pt x="3171635" y="6367591"/>
                </a:lnTo>
                <a:lnTo>
                  <a:pt x="2683232" y="6367591"/>
                </a:lnTo>
                <a:lnTo>
                  <a:pt x="2683031" y="6367736"/>
                </a:lnTo>
                <a:lnTo>
                  <a:pt x="1006759" y="6367736"/>
                </a:lnTo>
                <a:lnTo>
                  <a:pt x="1017798" y="6253705"/>
                </a:lnTo>
                <a:cubicBezTo>
                  <a:pt x="1043303" y="6019815"/>
                  <a:pt x="1065826" y="5776617"/>
                  <a:pt x="897420" y="5565130"/>
                </a:cubicBezTo>
                <a:cubicBezTo>
                  <a:pt x="700507" y="5318087"/>
                  <a:pt x="491822" y="5428997"/>
                  <a:pt x="271526" y="5130943"/>
                </a:cubicBezTo>
                <a:cubicBezTo>
                  <a:pt x="108646" y="4910648"/>
                  <a:pt x="-26366" y="4708290"/>
                  <a:pt x="39940" y="4415201"/>
                </a:cubicBezTo>
                <a:cubicBezTo>
                  <a:pt x="128666" y="4023216"/>
                  <a:pt x="467878" y="3870268"/>
                  <a:pt x="464356" y="3587268"/>
                </a:cubicBezTo>
                <a:cubicBezTo>
                  <a:pt x="460351" y="3247094"/>
                  <a:pt x="43943" y="3178950"/>
                  <a:pt x="3183" y="2791128"/>
                </a:cubicBezTo>
                <a:cubicBezTo>
                  <a:pt x="-23403" y="2538162"/>
                  <a:pt x="118896" y="2235225"/>
                  <a:pt x="343758" y="2095087"/>
                </a:cubicBezTo>
                <a:cubicBezTo>
                  <a:pt x="758163" y="1836512"/>
                  <a:pt x="1225342" y="2272862"/>
                  <a:pt x="1543093" y="2013487"/>
                </a:cubicBezTo>
                <a:cubicBezTo>
                  <a:pt x="1732879" y="1858534"/>
                  <a:pt x="1763790" y="1542064"/>
                  <a:pt x="1726873" y="1342749"/>
                </a:cubicBezTo>
                <a:cubicBezTo>
                  <a:pt x="1656484" y="963255"/>
                  <a:pt x="1345299" y="901114"/>
                  <a:pt x="1356831" y="612032"/>
                </a:cubicBezTo>
                <a:cubicBezTo>
                  <a:pt x="1365319" y="397180"/>
                  <a:pt x="1547578" y="171600"/>
                  <a:pt x="1773239" y="121551"/>
                </a:cubicBezTo>
                <a:cubicBezTo>
                  <a:pt x="1804789" y="114503"/>
                  <a:pt x="1837013" y="110980"/>
                  <a:pt x="1869333" y="110980"/>
                </a:cubicBezTo>
                <a:cubicBezTo>
                  <a:pt x="2087466" y="110980"/>
                  <a:pt x="2259155" y="271137"/>
                  <a:pt x="2312167" y="320866"/>
                </a:cubicBezTo>
                <a:cubicBezTo>
                  <a:pt x="2563133" y="555255"/>
                  <a:pt x="2364538" y="842498"/>
                  <a:pt x="2568899" y="1194363"/>
                </a:cubicBezTo>
                <a:cubicBezTo>
                  <a:pt x="2600650" y="1246494"/>
                  <a:pt x="2637078" y="1295662"/>
                  <a:pt x="2677726" y="1341226"/>
                </a:cubicBezTo>
                <a:cubicBezTo>
                  <a:pt x="2757804" y="1432276"/>
                  <a:pt x="2906990" y="1416261"/>
                  <a:pt x="2964327" y="1310316"/>
                </a:cubicBezTo>
                <a:cubicBezTo>
                  <a:pt x="3059059" y="1135183"/>
                  <a:pt x="3149628" y="938831"/>
                  <a:pt x="3333248" y="887741"/>
                </a:cubicBezTo>
                <a:cubicBezTo>
                  <a:pt x="3690239" y="788365"/>
                  <a:pt x="3902767" y="1378543"/>
                  <a:pt x="4272730" y="1307994"/>
                </a:cubicBezTo>
                <a:cubicBezTo>
                  <a:pt x="4426320" y="1278686"/>
                  <a:pt x="4515368" y="1152802"/>
                  <a:pt x="4596327" y="996810"/>
                </a:cubicBezTo>
                <a:cubicBezTo>
                  <a:pt x="4618829" y="953326"/>
                  <a:pt x="4640770" y="907521"/>
                  <a:pt x="4663272" y="860676"/>
                </a:cubicBezTo>
                <a:cubicBezTo>
                  <a:pt x="4732781" y="613153"/>
                  <a:pt x="4835282" y="115946"/>
                  <a:pt x="5572324" y="40189"/>
                </a:cubicBezTo>
                <a:cubicBezTo>
                  <a:pt x="5622910" y="31543"/>
                  <a:pt x="5674208" y="27859"/>
                  <a:pt x="5725514" y="29060"/>
                </a:cubicBezTo>
                <a:close/>
                <a:moveTo>
                  <a:pt x="4169348" y="793"/>
                </a:moveTo>
                <a:cubicBezTo>
                  <a:pt x="4219966" y="3995"/>
                  <a:pt x="4269734" y="15368"/>
                  <a:pt x="4316693" y="34505"/>
                </a:cubicBezTo>
                <a:cubicBezTo>
                  <a:pt x="4514808" y="114584"/>
                  <a:pt x="4637488" y="329676"/>
                  <a:pt x="4609540" y="547569"/>
                </a:cubicBezTo>
                <a:cubicBezTo>
                  <a:pt x="4568620" y="865801"/>
                  <a:pt x="4251108" y="1055907"/>
                  <a:pt x="3962986" y="935790"/>
                </a:cubicBezTo>
                <a:cubicBezTo>
                  <a:pt x="3762790" y="852028"/>
                  <a:pt x="3642672" y="631491"/>
                  <a:pt x="3676946" y="411355"/>
                </a:cubicBezTo>
                <a:cubicBezTo>
                  <a:pt x="3716424" y="155985"/>
                  <a:pt x="3934959" y="-13061"/>
                  <a:pt x="4169348" y="793"/>
                </a:cubicBezTo>
                <a:close/>
              </a:path>
            </a:pathLst>
          </a:custGeom>
        </p:spPr>
      </p:pic>
    </p:spTree>
    <p:extLst>
      <p:ext uri="{BB962C8B-B14F-4D97-AF65-F5344CB8AC3E}">
        <p14:creationId xmlns:p14="http://schemas.microsoft.com/office/powerpoint/2010/main" val="2958828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66F425C-8E68-9C57-2F8E-96DDA5C25466}"/>
              </a:ext>
            </a:extLst>
          </p:cNvPr>
          <p:cNvSpPr>
            <a:spLocks noGrp="1"/>
          </p:cNvSpPr>
          <p:nvPr>
            <p:ph type="title"/>
          </p:nvPr>
        </p:nvSpPr>
        <p:spPr>
          <a:xfrm>
            <a:off x="6433074" y="552782"/>
            <a:ext cx="5149326" cy="1643663"/>
          </a:xfrm>
        </p:spPr>
        <p:txBody>
          <a:bodyPr vert="horz" lIns="91440" tIns="45720" rIns="91440" bIns="45720" rtlCol="0" anchor="b">
            <a:normAutofit/>
          </a:bodyPr>
          <a:lstStyle/>
          <a:p>
            <a:pPr>
              <a:lnSpc>
                <a:spcPct val="90000"/>
              </a:lnSpc>
            </a:pPr>
            <a:r>
              <a:rPr lang="en-US" sz="3700" kern="1200">
                <a:solidFill>
                  <a:schemeClr val="tx1"/>
                </a:solidFill>
                <a:latin typeface="+mj-lt"/>
                <a:ea typeface="+mj-ea"/>
                <a:cs typeface="+mj-cs"/>
              </a:rPr>
              <a:t>Consideraciones – Cultura organizacional</a:t>
            </a:r>
          </a:p>
        </p:txBody>
      </p:sp>
      <p:pic>
        <p:nvPicPr>
          <p:cNvPr id="5" name="Content Placeholder 4" descr="Tipos de Cultura Organizacional ¿Cuál podría ser mejor para tu empresa?">
            <a:extLst>
              <a:ext uri="{FF2B5EF4-FFF2-40B4-BE49-F238E27FC236}">
                <a16:creationId xmlns:a16="http://schemas.microsoft.com/office/drawing/2014/main" id="{4EEBF432-9BD9-EBB8-6EF9-0F4BB8625BB4}"/>
              </a:ext>
            </a:extLst>
          </p:cNvPr>
          <p:cNvPicPr>
            <a:picLocks noGrp="1" noChangeAspect="1"/>
          </p:cNvPicPr>
          <p:nvPr>
            <p:ph sz="half" idx="2"/>
          </p:nvPr>
        </p:nvPicPr>
        <p:blipFill rotWithShape="1">
          <a:blip r:embed="rId2"/>
          <a:srcRect l="18575" r="18858"/>
          <a:stretch/>
        </p:blipFill>
        <p:spPr>
          <a:xfrm>
            <a:off x="2" y="10"/>
            <a:ext cx="6164130" cy="5529421"/>
          </a:xfrm>
          <a:custGeom>
            <a:avLst/>
            <a:gdLst/>
            <a:ahLst/>
            <a:cxnLst/>
            <a:rect l="l" t="t" r="r" b="b"/>
            <a:pathLst>
              <a:path w="6972657" h="6356349">
                <a:moveTo>
                  <a:pt x="4162425" y="4810724"/>
                </a:moveTo>
                <a:cubicBezTo>
                  <a:pt x="4508954" y="4810724"/>
                  <a:pt x="4789872" y="5103559"/>
                  <a:pt x="4789872" y="5464789"/>
                </a:cubicBezTo>
                <a:cubicBezTo>
                  <a:pt x="4789872" y="5826019"/>
                  <a:pt x="4508954" y="6118855"/>
                  <a:pt x="4162425" y="6118855"/>
                </a:cubicBezTo>
                <a:cubicBezTo>
                  <a:pt x="3815896" y="6118855"/>
                  <a:pt x="3534978" y="5826019"/>
                  <a:pt x="3534978" y="5464789"/>
                </a:cubicBezTo>
                <a:cubicBezTo>
                  <a:pt x="3534978" y="5103559"/>
                  <a:pt x="3815896" y="4810724"/>
                  <a:pt x="4162425" y="4810724"/>
                </a:cubicBezTo>
                <a:close/>
                <a:moveTo>
                  <a:pt x="92101" y="4731176"/>
                </a:moveTo>
                <a:cubicBezTo>
                  <a:pt x="540880" y="4731176"/>
                  <a:pt x="904688" y="5094984"/>
                  <a:pt x="904688" y="5543763"/>
                </a:cubicBezTo>
                <a:cubicBezTo>
                  <a:pt x="904688" y="5964494"/>
                  <a:pt x="584935" y="6310542"/>
                  <a:pt x="175183" y="6352155"/>
                </a:cubicBezTo>
                <a:lnTo>
                  <a:pt x="92121" y="6356349"/>
                </a:lnTo>
                <a:lnTo>
                  <a:pt x="92081" y="6356349"/>
                </a:lnTo>
                <a:lnTo>
                  <a:pt x="9019" y="6352155"/>
                </a:lnTo>
                <a:lnTo>
                  <a:pt x="4079" y="6351401"/>
                </a:lnTo>
                <a:lnTo>
                  <a:pt x="0" y="6352492"/>
                </a:lnTo>
                <a:lnTo>
                  <a:pt x="0" y="4736748"/>
                </a:lnTo>
                <a:lnTo>
                  <a:pt x="9019" y="4735372"/>
                </a:lnTo>
                <a:cubicBezTo>
                  <a:pt x="36336" y="4732597"/>
                  <a:pt x="64052" y="4731176"/>
                  <a:pt x="92101" y="4731176"/>
                </a:cubicBezTo>
                <a:close/>
                <a:moveTo>
                  <a:pt x="6385770" y="2098604"/>
                </a:moveTo>
                <a:cubicBezTo>
                  <a:pt x="6543907" y="2107100"/>
                  <a:pt x="6698935" y="2178483"/>
                  <a:pt x="6813407" y="2310776"/>
                </a:cubicBezTo>
                <a:cubicBezTo>
                  <a:pt x="7042252" y="2575278"/>
                  <a:pt x="7022052" y="2983098"/>
                  <a:pt x="6768322" y="3221698"/>
                </a:cubicBezTo>
                <a:cubicBezTo>
                  <a:pt x="6718815" y="3268040"/>
                  <a:pt x="6662527" y="3305861"/>
                  <a:pt x="6601629" y="3333787"/>
                </a:cubicBezTo>
                <a:cubicBezTo>
                  <a:pt x="6357584" y="3444872"/>
                  <a:pt x="6072796" y="3380857"/>
                  <a:pt x="5894479" y="3174765"/>
                </a:cubicBezTo>
                <a:cubicBezTo>
                  <a:pt x="5665537" y="2910180"/>
                  <a:pt x="5685739" y="2502359"/>
                  <a:pt x="5939476" y="2263752"/>
                </a:cubicBezTo>
                <a:cubicBezTo>
                  <a:pt x="6066385" y="2144498"/>
                  <a:pt x="6227633" y="2090107"/>
                  <a:pt x="6385770" y="2098604"/>
                </a:cubicBezTo>
                <a:close/>
                <a:moveTo>
                  <a:pt x="0" y="0"/>
                </a:moveTo>
                <a:lnTo>
                  <a:pt x="5609109" y="0"/>
                </a:lnTo>
                <a:lnTo>
                  <a:pt x="5710855" y="100163"/>
                </a:lnTo>
                <a:cubicBezTo>
                  <a:pt x="5940043" y="363896"/>
                  <a:pt x="6060564" y="781193"/>
                  <a:pt x="5983550" y="1133306"/>
                </a:cubicBezTo>
                <a:cubicBezTo>
                  <a:pt x="5820740" y="1874471"/>
                  <a:pt x="4868226" y="1916819"/>
                  <a:pt x="4807924" y="2551785"/>
                </a:cubicBezTo>
                <a:cubicBezTo>
                  <a:pt x="4772098" y="2931077"/>
                  <a:pt x="5073952" y="3310271"/>
                  <a:pt x="5323480" y="3486493"/>
                </a:cubicBezTo>
                <a:cubicBezTo>
                  <a:pt x="5798207" y="3822498"/>
                  <a:pt x="6190925" y="3545085"/>
                  <a:pt x="6484693" y="3873055"/>
                </a:cubicBezTo>
                <a:cubicBezTo>
                  <a:pt x="6702769" y="4116667"/>
                  <a:pt x="6749067" y="4564067"/>
                  <a:pt x="6564699" y="4869471"/>
                </a:cubicBezTo>
                <a:cubicBezTo>
                  <a:pt x="6538929" y="4912110"/>
                  <a:pt x="6508772" y="4951720"/>
                  <a:pt x="6474766" y="4987555"/>
                </a:cubicBezTo>
                <a:lnTo>
                  <a:pt x="6475634" y="4987552"/>
                </a:lnTo>
                <a:cubicBezTo>
                  <a:pt x="6246183" y="5229347"/>
                  <a:pt x="5896158" y="5245005"/>
                  <a:pt x="5787911" y="5249784"/>
                </a:cubicBezTo>
                <a:cubicBezTo>
                  <a:pt x="5276208" y="5272608"/>
                  <a:pt x="5181583" y="4739335"/>
                  <a:pt x="4594647" y="4582595"/>
                </a:cubicBezTo>
                <a:cubicBezTo>
                  <a:pt x="4553401" y="4571414"/>
                  <a:pt x="4047262" y="4444111"/>
                  <a:pt x="3576692" y="4689896"/>
                </a:cubicBezTo>
                <a:cubicBezTo>
                  <a:pt x="2903508" y="5041365"/>
                  <a:pt x="3035835" y="5772616"/>
                  <a:pt x="2439534" y="6019748"/>
                </a:cubicBezTo>
                <a:cubicBezTo>
                  <a:pt x="2062607" y="6175963"/>
                  <a:pt x="1545662" y="6076257"/>
                  <a:pt x="1262869" y="5786450"/>
                </a:cubicBezTo>
                <a:cubicBezTo>
                  <a:pt x="864056" y="5377550"/>
                  <a:pt x="1125562" y="4799418"/>
                  <a:pt x="734842" y="4526254"/>
                </a:cubicBezTo>
                <a:cubicBezTo>
                  <a:pt x="506361" y="4366061"/>
                  <a:pt x="192715" y="4446641"/>
                  <a:pt x="19856" y="4511293"/>
                </a:cubicBezTo>
                <a:lnTo>
                  <a:pt x="0" y="4519330"/>
                </a:lnTo>
                <a:close/>
              </a:path>
            </a:pathLst>
          </a:custGeom>
        </p:spPr>
      </p:pic>
      <p:sp>
        <p:nvSpPr>
          <p:cNvPr id="3" name="Content Placeholder 2">
            <a:extLst>
              <a:ext uri="{FF2B5EF4-FFF2-40B4-BE49-F238E27FC236}">
                <a16:creationId xmlns:a16="http://schemas.microsoft.com/office/drawing/2014/main" id="{59CAAE6E-0F16-BD0C-F53B-1B180C969F90}"/>
              </a:ext>
            </a:extLst>
          </p:cNvPr>
          <p:cNvSpPr>
            <a:spLocks noGrp="1"/>
          </p:cNvSpPr>
          <p:nvPr>
            <p:ph sz="half" idx="1"/>
          </p:nvPr>
        </p:nvSpPr>
        <p:spPr>
          <a:xfrm>
            <a:off x="6433074" y="2735229"/>
            <a:ext cx="5149326" cy="3108354"/>
          </a:xfrm>
        </p:spPr>
        <p:txBody>
          <a:bodyPr vert="horz" lIns="91440" tIns="45720" rIns="91440" bIns="45720" rtlCol="0">
            <a:normAutofit/>
          </a:bodyPr>
          <a:lstStyle/>
          <a:p>
            <a:r>
              <a:rPr lang="en-US"/>
              <a:t>Kanban funciona mejor en culturas organizacionales que son abiertas al cambio y que valoran la colaboración y la comunicación.</a:t>
            </a:r>
          </a:p>
        </p:txBody>
      </p:sp>
    </p:spTree>
    <p:extLst>
      <p:ext uri="{BB962C8B-B14F-4D97-AF65-F5344CB8AC3E}">
        <p14:creationId xmlns:p14="http://schemas.microsoft.com/office/powerpoint/2010/main" val="482435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ACA5AA0A-B28B-4449-ABD5-27EA25D553BF}"/>
              </a:ext>
            </a:extLst>
          </p:cNvPr>
          <p:cNvSpPr>
            <a:spLocks noGrp="1"/>
          </p:cNvSpPr>
          <p:nvPr>
            <p:ph type="title"/>
          </p:nvPr>
        </p:nvSpPr>
        <p:spPr>
          <a:xfrm>
            <a:off x="6297494" y="552782"/>
            <a:ext cx="5369169" cy="1619611"/>
          </a:xfrm>
        </p:spPr>
        <p:txBody>
          <a:bodyPr>
            <a:normAutofit/>
          </a:bodyPr>
          <a:lstStyle/>
          <a:p>
            <a:r>
              <a:rPr lang="es-MX"/>
              <a:t>Índice.</a:t>
            </a:r>
          </a:p>
        </p:txBody>
      </p:sp>
      <p:pic>
        <p:nvPicPr>
          <p:cNvPr id="14" name="Picture 13" descr="Flechas apuntando hacia la luz">
            <a:extLst>
              <a:ext uri="{FF2B5EF4-FFF2-40B4-BE49-F238E27FC236}">
                <a16:creationId xmlns:a16="http://schemas.microsoft.com/office/drawing/2014/main" id="{F8D8DAB2-0846-F467-4B9D-4106FE82F14B}"/>
              </a:ext>
            </a:extLst>
          </p:cNvPr>
          <p:cNvPicPr>
            <a:picLocks noChangeAspect="1"/>
          </p:cNvPicPr>
          <p:nvPr/>
        </p:nvPicPr>
        <p:blipFill rotWithShape="1">
          <a:blip r:embed="rId2"/>
          <a:srcRect l="1776" r="41503" b="-1"/>
          <a:stretch/>
        </p:blipFill>
        <p:spPr>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p:spPr>
      </p:pic>
      <p:sp>
        <p:nvSpPr>
          <p:cNvPr id="3" name="Marcador de contenido 2">
            <a:extLst>
              <a:ext uri="{FF2B5EF4-FFF2-40B4-BE49-F238E27FC236}">
                <a16:creationId xmlns:a16="http://schemas.microsoft.com/office/drawing/2014/main" id="{A8335034-B013-465F-9878-050393AA2A80}"/>
              </a:ext>
            </a:extLst>
          </p:cNvPr>
          <p:cNvSpPr>
            <a:spLocks noGrp="1"/>
          </p:cNvSpPr>
          <p:nvPr>
            <p:ph idx="1"/>
          </p:nvPr>
        </p:nvSpPr>
        <p:spPr>
          <a:xfrm>
            <a:off x="6298092" y="2391995"/>
            <a:ext cx="5355276" cy="3174788"/>
          </a:xfrm>
        </p:spPr>
        <p:txBody>
          <a:bodyPr anchor="t">
            <a:normAutofit/>
          </a:bodyPr>
          <a:lstStyle/>
          <a:p>
            <a:pPr marL="342900" indent="-342900">
              <a:buFont typeface="Arial" panose="020B0604020202020204" pitchFamily="34" charset="0"/>
              <a:buChar char="•"/>
            </a:pPr>
            <a:r>
              <a:rPr lang="es-MX">
                <a:solidFill>
                  <a:srgbClr val="00B050"/>
                </a:solidFill>
              </a:rPr>
              <a:t>Introducción.</a:t>
            </a:r>
          </a:p>
          <a:p>
            <a:pPr marL="342900" indent="-342900">
              <a:buFont typeface="Arial" panose="020B0604020202020204" pitchFamily="34" charset="0"/>
              <a:buChar char="•"/>
            </a:pPr>
            <a:r>
              <a:rPr lang="es-MX">
                <a:solidFill>
                  <a:srgbClr val="00B050"/>
                </a:solidFill>
              </a:rPr>
              <a:t>Principios Fundamentales.</a:t>
            </a:r>
          </a:p>
          <a:p>
            <a:pPr marL="342900" indent="-342900">
              <a:buFont typeface="Arial" panose="020B0604020202020204" pitchFamily="34" charset="0"/>
              <a:buChar char="•"/>
            </a:pPr>
            <a:r>
              <a:rPr lang="es-MX">
                <a:solidFill>
                  <a:srgbClr val="00B050"/>
                </a:solidFill>
              </a:rPr>
              <a:t>Tablero Kanban.</a:t>
            </a:r>
          </a:p>
          <a:p>
            <a:pPr marL="342900" indent="-342900">
              <a:buFont typeface="Arial" panose="020B0604020202020204" pitchFamily="34" charset="0"/>
              <a:buChar char="•"/>
            </a:pPr>
            <a:r>
              <a:rPr lang="es-MX">
                <a:solidFill>
                  <a:srgbClr val="00B050"/>
                </a:solidFill>
              </a:rPr>
              <a:t>Implementación Kanban.</a:t>
            </a:r>
          </a:p>
          <a:p>
            <a:pPr marL="342900" indent="-342900">
              <a:buFont typeface="Arial" panose="020B0604020202020204" pitchFamily="34" charset="0"/>
              <a:buChar char="•"/>
            </a:pPr>
            <a:r>
              <a:rPr lang="es-MX">
                <a:solidFill>
                  <a:srgbClr val="00B050"/>
                </a:solidFill>
              </a:rPr>
              <a:t>Desafíos  y Consideraciones. </a:t>
            </a:r>
          </a:p>
          <a:p>
            <a:pPr marL="342900" indent="-342900">
              <a:buFont typeface="Arial" panose="020B0604020202020204" pitchFamily="34" charset="0"/>
              <a:buChar char="•"/>
            </a:pPr>
            <a:r>
              <a:rPr lang="es-MX">
                <a:solidFill>
                  <a:srgbClr val="00B050"/>
                </a:solidFill>
              </a:rPr>
              <a:t>Conclusiones.</a:t>
            </a:r>
          </a:p>
        </p:txBody>
      </p:sp>
    </p:spTree>
    <p:extLst>
      <p:ext uri="{BB962C8B-B14F-4D97-AF65-F5344CB8AC3E}">
        <p14:creationId xmlns:p14="http://schemas.microsoft.com/office/powerpoint/2010/main" val="2648663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ídeo 3" descr="Personas debatiendo ">
            <a:extLst>
              <a:ext uri="{FF2B5EF4-FFF2-40B4-BE49-F238E27FC236}">
                <a16:creationId xmlns:a16="http://schemas.microsoft.com/office/drawing/2014/main" id="{99A4725D-3451-5B89-2547-E5AD94A3F10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3048" y="10"/>
            <a:ext cx="12188952" cy="6857990"/>
          </a:xfrm>
          <a:prstGeom prst="rect">
            <a:avLst/>
          </a:prstGeom>
        </p:spPr>
      </p:pic>
      <p:sp useBgFill="1">
        <p:nvSpPr>
          <p:cNvPr id="14" name="Freeform: Shape 13">
            <a:extLst>
              <a:ext uri="{FF2B5EF4-FFF2-40B4-BE49-F238E27FC236}">
                <a16:creationId xmlns:a16="http://schemas.microsoft.com/office/drawing/2014/main" id="{389C36E1-2D95-402F-A472-3E6699BE2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35775" cy="6730860"/>
          </a:xfrm>
          <a:custGeom>
            <a:avLst/>
            <a:gdLst>
              <a:gd name="connsiteX0" fmla="*/ 1016151 w 5835775"/>
              <a:gd name="connsiteY0" fmla="*/ 6072484 h 6730860"/>
              <a:gd name="connsiteX1" fmla="*/ 1082018 w 5835775"/>
              <a:gd name="connsiteY1" fmla="*/ 6083111 h 6730860"/>
              <a:gd name="connsiteX2" fmla="*/ 1315484 w 5835775"/>
              <a:gd name="connsiteY2" fmla="*/ 6486206 h 6730860"/>
              <a:gd name="connsiteX3" fmla="*/ 912386 w 5835775"/>
              <a:gd name="connsiteY3" fmla="*/ 6719672 h 6730860"/>
              <a:gd name="connsiteX4" fmla="*/ 678923 w 5835775"/>
              <a:gd name="connsiteY4" fmla="*/ 6316576 h 6730860"/>
              <a:gd name="connsiteX5" fmla="*/ 1016151 w 5835775"/>
              <a:gd name="connsiteY5" fmla="*/ 6072484 h 6730860"/>
              <a:gd name="connsiteX6" fmla="*/ 4968517 w 5835775"/>
              <a:gd name="connsiteY6" fmla="*/ 3411427 h 6730860"/>
              <a:gd name="connsiteX7" fmla="*/ 5079176 w 5835775"/>
              <a:gd name="connsiteY7" fmla="*/ 3429280 h 6730860"/>
              <a:gd name="connsiteX8" fmla="*/ 5471396 w 5835775"/>
              <a:gd name="connsiteY8" fmla="*/ 4106482 h 6730860"/>
              <a:gd name="connsiteX9" fmla="*/ 4794194 w 5835775"/>
              <a:gd name="connsiteY9" fmla="*/ 4498704 h 6730860"/>
              <a:gd name="connsiteX10" fmla="*/ 4401974 w 5835775"/>
              <a:gd name="connsiteY10" fmla="*/ 3821503 h 6730860"/>
              <a:gd name="connsiteX11" fmla="*/ 4968517 w 5835775"/>
              <a:gd name="connsiteY11" fmla="*/ 3411427 h 6730860"/>
              <a:gd name="connsiteX12" fmla="*/ 4362805 w 5835775"/>
              <a:gd name="connsiteY12" fmla="*/ 855055 h 6730860"/>
              <a:gd name="connsiteX13" fmla="*/ 4428674 w 5835775"/>
              <a:gd name="connsiteY13" fmla="*/ 865682 h 6730860"/>
              <a:gd name="connsiteX14" fmla="*/ 4662139 w 5835775"/>
              <a:gd name="connsiteY14" fmla="*/ 1268778 h 6730860"/>
              <a:gd name="connsiteX15" fmla="*/ 4259044 w 5835775"/>
              <a:gd name="connsiteY15" fmla="*/ 1502244 h 6730860"/>
              <a:gd name="connsiteX16" fmla="*/ 4025578 w 5835775"/>
              <a:gd name="connsiteY16" fmla="*/ 1099146 h 6730860"/>
              <a:gd name="connsiteX17" fmla="*/ 4362805 w 5835775"/>
              <a:gd name="connsiteY17" fmla="*/ 855055 h 6730860"/>
              <a:gd name="connsiteX18" fmla="*/ 0 w 5835775"/>
              <a:gd name="connsiteY18" fmla="*/ 0 h 6730860"/>
              <a:gd name="connsiteX19" fmla="*/ 3267758 w 5835775"/>
              <a:gd name="connsiteY19" fmla="*/ 0 h 6730860"/>
              <a:gd name="connsiteX20" fmla="*/ 3305063 w 5835775"/>
              <a:gd name="connsiteY20" fmla="*/ 63726 h 6730860"/>
              <a:gd name="connsiteX21" fmla="*/ 3406985 w 5835775"/>
              <a:gd name="connsiteY21" fmla="*/ 462295 h 6730860"/>
              <a:gd name="connsiteX22" fmla="*/ 2970594 w 5835775"/>
              <a:gd name="connsiteY22" fmla="*/ 1557974 h 6730860"/>
              <a:gd name="connsiteX23" fmla="*/ 3515337 w 5835775"/>
              <a:gd name="connsiteY23" fmla="*/ 2066142 h 6730860"/>
              <a:gd name="connsiteX24" fmla="*/ 4650938 w 5835775"/>
              <a:gd name="connsiteY24" fmla="*/ 2132151 h 6730860"/>
              <a:gd name="connsiteX25" fmla="*/ 4897972 w 5835775"/>
              <a:gd name="connsiteY25" fmla="*/ 2795603 h 6730860"/>
              <a:gd name="connsiteX26" fmla="*/ 4062979 w 5835775"/>
              <a:gd name="connsiteY26" fmla="*/ 3417553 h 6730860"/>
              <a:gd name="connsiteX27" fmla="*/ 3501188 w 5835775"/>
              <a:gd name="connsiteY27" fmla="*/ 3937791 h 6730860"/>
              <a:gd name="connsiteX28" fmla="*/ 4449937 w 5835775"/>
              <a:gd name="connsiteY28" fmla="*/ 4695499 h 6730860"/>
              <a:gd name="connsiteX29" fmla="*/ 5440291 w 5835775"/>
              <a:gd name="connsiteY29" fmla="*/ 4956658 h 6730860"/>
              <a:gd name="connsiteX30" fmla="*/ 5762821 w 5835775"/>
              <a:gd name="connsiteY30" fmla="*/ 6073049 h 6730860"/>
              <a:gd name="connsiteX31" fmla="*/ 4438972 w 5835775"/>
              <a:gd name="connsiteY31" fmla="*/ 6432286 h 6730860"/>
              <a:gd name="connsiteX32" fmla="*/ 3687617 w 5835775"/>
              <a:gd name="connsiteY32" fmla="*/ 5512601 h 6730860"/>
              <a:gd name="connsiteX33" fmla="*/ 3137471 w 5835775"/>
              <a:gd name="connsiteY33" fmla="*/ 5228621 h 6730860"/>
              <a:gd name="connsiteX34" fmla="*/ 2219026 w 5835775"/>
              <a:gd name="connsiteY34" fmla="*/ 6103852 h 6730860"/>
              <a:gd name="connsiteX35" fmla="*/ 962609 w 5835775"/>
              <a:gd name="connsiteY35" fmla="*/ 5594024 h 6730860"/>
              <a:gd name="connsiteX36" fmla="*/ 9468 w 5835775"/>
              <a:gd name="connsiteY36" fmla="*/ 6709780 h 6730860"/>
              <a:gd name="connsiteX37" fmla="*/ 0 w 5835775"/>
              <a:gd name="connsiteY37" fmla="*/ 6715849 h 673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5775" h="6730860">
                <a:moveTo>
                  <a:pt x="1016151" y="6072484"/>
                </a:moveTo>
                <a:cubicBezTo>
                  <a:pt x="1037999" y="6073765"/>
                  <a:pt x="1060047" y="6077256"/>
                  <a:pt x="1082018" y="6083111"/>
                </a:cubicBezTo>
                <a:cubicBezTo>
                  <a:pt x="1257801" y="6129954"/>
                  <a:pt x="1362328" y="6310424"/>
                  <a:pt x="1315484" y="6486206"/>
                </a:cubicBezTo>
                <a:cubicBezTo>
                  <a:pt x="1268642" y="6661989"/>
                  <a:pt x="1088168" y="6766515"/>
                  <a:pt x="912386" y="6719672"/>
                </a:cubicBezTo>
                <a:cubicBezTo>
                  <a:pt x="736607" y="6672830"/>
                  <a:pt x="632080" y="6492357"/>
                  <a:pt x="678923" y="6316576"/>
                </a:cubicBezTo>
                <a:cubicBezTo>
                  <a:pt x="719910" y="6162766"/>
                  <a:pt x="863206" y="6063513"/>
                  <a:pt x="1016151" y="6072484"/>
                </a:cubicBezTo>
                <a:close/>
                <a:moveTo>
                  <a:pt x="4968517" y="3411427"/>
                </a:moveTo>
                <a:cubicBezTo>
                  <a:pt x="5005224" y="3413581"/>
                  <a:pt x="5042261" y="3419444"/>
                  <a:pt x="5079176" y="3429280"/>
                </a:cubicBezTo>
                <a:cubicBezTo>
                  <a:pt x="5374488" y="3507975"/>
                  <a:pt x="5550091" y="3811170"/>
                  <a:pt x="5471396" y="4106482"/>
                </a:cubicBezTo>
                <a:cubicBezTo>
                  <a:pt x="5392701" y="4401796"/>
                  <a:pt x="5089508" y="4577399"/>
                  <a:pt x="4794194" y="4498704"/>
                </a:cubicBezTo>
                <a:cubicBezTo>
                  <a:pt x="4498880" y="4420008"/>
                  <a:pt x="4323277" y="4116815"/>
                  <a:pt x="4401974" y="3821503"/>
                </a:cubicBezTo>
                <a:cubicBezTo>
                  <a:pt x="4470833" y="3563104"/>
                  <a:pt x="4711571" y="3396357"/>
                  <a:pt x="4968517" y="3411427"/>
                </a:cubicBezTo>
                <a:close/>
                <a:moveTo>
                  <a:pt x="4362805" y="855055"/>
                </a:moveTo>
                <a:cubicBezTo>
                  <a:pt x="4384656" y="856336"/>
                  <a:pt x="4406701" y="859827"/>
                  <a:pt x="4428674" y="865682"/>
                </a:cubicBezTo>
                <a:cubicBezTo>
                  <a:pt x="4604455" y="912524"/>
                  <a:pt x="4708982" y="1092997"/>
                  <a:pt x="4662139" y="1268778"/>
                </a:cubicBezTo>
                <a:cubicBezTo>
                  <a:pt x="4615296" y="1444559"/>
                  <a:pt x="4434824" y="1549086"/>
                  <a:pt x="4259044" y="1502244"/>
                </a:cubicBezTo>
                <a:cubicBezTo>
                  <a:pt x="4083261" y="1455402"/>
                  <a:pt x="3978736" y="1274928"/>
                  <a:pt x="4025578" y="1099146"/>
                </a:cubicBezTo>
                <a:cubicBezTo>
                  <a:pt x="4066564" y="945337"/>
                  <a:pt x="4209864" y="846084"/>
                  <a:pt x="4362805" y="855055"/>
                </a:cubicBezTo>
                <a:close/>
                <a:moveTo>
                  <a:pt x="0" y="0"/>
                </a:moveTo>
                <a:lnTo>
                  <a:pt x="3267758" y="0"/>
                </a:lnTo>
                <a:lnTo>
                  <a:pt x="3305063" y="63726"/>
                </a:lnTo>
                <a:cubicBezTo>
                  <a:pt x="3369183" y="191635"/>
                  <a:pt x="3406589" y="329370"/>
                  <a:pt x="3406985" y="462295"/>
                </a:cubicBezTo>
                <a:cubicBezTo>
                  <a:pt x="3408485" y="962453"/>
                  <a:pt x="2891543" y="1144904"/>
                  <a:pt x="2970594" y="1557974"/>
                </a:cubicBezTo>
                <a:cubicBezTo>
                  <a:pt x="3032280" y="1880398"/>
                  <a:pt x="3449119" y="2040925"/>
                  <a:pt x="3515337" y="2066142"/>
                </a:cubicBezTo>
                <a:cubicBezTo>
                  <a:pt x="4015284" y="2256630"/>
                  <a:pt x="4332227" y="1913363"/>
                  <a:pt x="4650938" y="2132151"/>
                </a:cubicBezTo>
                <a:cubicBezTo>
                  <a:pt x="4853731" y="2271360"/>
                  <a:pt x="4965324" y="2574996"/>
                  <a:pt x="4897972" y="2795603"/>
                </a:cubicBezTo>
                <a:cubicBezTo>
                  <a:pt x="4830989" y="3014971"/>
                  <a:pt x="4662056" y="3104561"/>
                  <a:pt x="4062979" y="3417553"/>
                </a:cubicBezTo>
                <a:cubicBezTo>
                  <a:pt x="3838920" y="3534602"/>
                  <a:pt x="3512702" y="3705038"/>
                  <a:pt x="3501188" y="3937791"/>
                </a:cubicBezTo>
                <a:cubicBezTo>
                  <a:pt x="3482029" y="4324932"/>
                  <a:pt x="4394257" y="4674655"/>
                  <a:pt x="4449937" y="4695499"/>
                </a:cubicBezTo>
                <a:cubicBezTo>
                  <a:pt x="4884270" y="4858160"/>
                  <a:pt x="5186431" y="4793445"/>
                  <a:pt x="5440291" y="4956658"/>
                </a:cubicBezTo>
                <a:cubicBezTo>
                  <a:pt x="5797237" y="5186171"/>
                  <a:pt x="5933047" y="5687465"/>
                  <a:pt x="5762821" y="6073049"/>
                </a:cubicBezTo>
                <a:cubicBezTo>
                  <a:pt x="5566196" y="6518425"/>
                  <a:pt x="4842241" y="6698608"/>
                  <a:pt x="4438972" y="6432286"/>
                </a:cubicBezTo>
                <a:cubicBezTo>
                  <a:pt x="4148514" y="6240453"/>
                  <a:pt x="4125510" y="5878795"/>
                  <a:pt x="3687617" y="5512601"/>
                </a:cubicBezTo>
                <a:cubicBezTo>
                  <a:pt x="3487248" y="5345038"/>
                  <a:pt x="3330804" y="5214736"/>
                  <a:pt x="3137471" y="5228621"/>
                </a:cubicBezTo>
                <a:cubicBezTo>
                  <a:pt x="2702082" y="5259873"/>
                  <a:pt x="2676865" y="5988253"/>
                  <a:pt x="2219026" y="6103852"/>
                </a:cubicBezTo>
                <a:cubicBezTo>
                  <a:pt x="1741606" y="6224379"/>
                  <a:pt x="1457366" y="5508411"/>
                  <a:pt x="962609" y="5594024"/>
                </a:cubicBezTo>
                <a:cubicBezTo>
                  <a:pt x="494464" y="5675021"/>
                  <a:pt x="474925" y="6363960"/>
                  <a:pt x="9468" y="6709780"/>
                </a:cubicBezTo>
                <a:lnTo>
                  <a:pt x="0" y="671584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2534C94F-1E1C-8811-F421-1C7245D4042E}"/>
              </a:ext>
            </a:extLst>
          </p:cNvPr>
          <p:cNvSpPr>
            <a:spLocks noGrp="1"/>
          </p:cNvSpPr>
          <p:nvPr>
            <p:ph type="title"/>
          </p:nvPr>
        </p:nvSpPr>
        <p:spPr>
          <a:xfrm>
            <a:off x="244220" y="663960"/>
            <a:ext cx="4018291" cy="2979572"/>
          </a:xfrm>
        </p:spPr>
        <p:txBody>
          <a:bodyPr vert="horz" lIns="91440" tIns="45720" rIns="91440" bIns="45720" rtlCol="0" anchor="b">
            <a:normAutofit/>
          </a:bodyPr>
          <a:lstStyle/>
          <a:p>
            <a:r>
              <a:rPr lang="en-US" sz="3600"/>
              <a:t>CONCLUSIONES</a:t>
            </a:r>
          </a:p>
        </p:txBody>
      </p:sp>
    </p:spTree>
    <p:extLst>
      <p:ext uri="{BB962C8B-B14F-4D97-AF65-F5344CB8AC3E}">
        <p14:creationId xmlns:p14="http://schemas.microsoft.com/office/powerpoint/2010/main" val="148778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735A637E-B49F-AD50-8B83-349D0B993F19}"/>
              </a:ext>
            </a:extLst>
          </p:cNvPr>
          <p:cNvSpPr>
            <a:spLocks noGrp="1"/>
          </p:cNvSpPr>
          <p:nvPr>
            <p:ph type="title"/>
          </p:nvPr>
        </p:nvSpPr>
        <p:spPr>
          <a:xfrm>
            <a:off x="5748752" y="552782"/>
            <a:ext cx="5919373" cy="1611920"/>
          </a:xfrm>
        </p:spPr>
        <p:txBody>
          <a:bodyPr>
            <a:normAutofit/>
          </a:bodyPr>
          <a:lstStyle/>
          <a:p>
            <a:r>
              <a:rPr lang="es-MX"/>
              <a:t>Recapitulación de Hallazgos</a:t>
            </a:r>
          </a:p>
        </p:txBody>
      </p:sp>
      <p:pic>
        <p:nvPicPr>
          <p:cNvPr id="5" name="Picture 4" descr="Bombilla en fondo amarillo con rayos de luz y cable pintados">
            <a:extLst>
              <a:ext uri="{FF2B5EF4-FFF2-40B4-BE49-F238E27FC236}">
                <a16:creationId xmlns:a16="http://schemas.microsoft.com/office/drawing/2014/main" id="{65B3605B-2840-E76F-B61D-BC6243D0146C}"/>
              </a:ext>
            </a:extLst>
          </p:cNvPr>
          <p:cNvPicPr>
            <a:picLocks noChangeAspect="1"/>
          </p:cNvPicPr>
          <p:nvPr/>
        </p:nvPicPr>
        <p:blipFill rotWithShape="1">
          <a:blip r:embed="rId2"/>
          <a:srcRect l="46524" r="2266"/>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Marcador de contenido 2">
            <a:extLst>
              <a:ext uri="{FF2B5EF4-FFF2-40B4-BE49-F238E27FC236}">
                <a16:creationId xmlns:a16="http://schemas.microsoft.com/office/drawing/2014/main" id="{6C73862E-8256-6C63-9F12-8DD5E8C5997D}"/>
              </a:ext>
            </a:extLst>
          </p:cNvPr>
          <p:cNvSpPr>
            <a:spLocks noGrp="1"/>
          </p:cNvSpPr>
          <p:nvPr>
            <p:ph idx="1"/>
          </p:nvPr>
        </p:nvSpPr>
        <p:spPr>
          <a:xfrm>
            <a:off x="5745083" y="2391995"/>
            <a:ext cx="5904056" cy="3174788"/>
          </a:xfrm>
        </p:spPr>
        <p:txBody>
          <a:bodyPr anchor="t">
            <a:normAutofit/>
          </a:bodyPr>
          <a:lstStyle/>
          <a:p>
            <a:pPr>
              <a:lnSpc>
                <a:spcPct val="100000"/>
              </a:lnSpc>
            </a:pPr>
            <a:r>
              <a:rPr lang="es-MX" sz="1600" b="1"/>
              <a:t>Principales Hallazgos:</a:t>
            </a:r>
          </a:p>
          <a:p>
            <a:pPr>
              <a:lnSpc>
                <a:spcPct val="100000"/>
              </a:lnSpc>
            </a:pPr>
            <a:r>
              <a:rPr lang="es-MX" sz="1600"/>
              <a:t>-   Visión transparente del flujo de trabajo.</a:t>
            </a:r>
          </a:p>
          <a:p>
            <a:pPr>
              <a:lnSpc>
                <a:spcPct val="100000"/>
              </a:lnSpc>
            </a:pPr>
            <a:r>
              <a:rPr lang="es-MX" sz="1600"/>
              <a:t>-   Versatilidad y adaptabilidad en diferentes contextos.</a:t>
            </a:r>
          </a:p>
          <a:p>
            <a:pPr>
              <a:lnSpc>
                <a:spcPct val="100000"/>
              </a:lnSpc>
            </a:pPr>
            <a:r>
              <a:rPr lang="es-MX" sz="1600"/>
              <a:t>-   Mejora significativa en eficiencia y calidad del trabajo.</a:t>
            </a:r>
          </a:p>
          <a:p>
            <a:pPr>
              <a:lnSpc>
                <a:spcPct val="100000"/>
              </a:lnSpc>
            </a:pPr>
            <a:r>
              <a:rPr lang="es-MX" sz="1600"/>
              <a:t>-   Flexibilidad inherente de Kanban.</a:t>
            </a:r>
            <a:br>
              <a:rPr lang="es-MX" sz="1600"/>
            </a:br>
            <a:r>
              <a:rPr lang="es-MX" sz="1600"/>
              <a:t>-   Importancia del principio de limitar el trabajo en progreso (WIP).</a:t>
            </a:r>
          </a:p>
        </p:txBody>
      </p:sp>
    </p:spTree>
    <p:extLst>
      <p:ext uri="{BB962C8B-B14F-4D97-AF65-F5344CB8AC3E}">
        <p14:creationId xmlns:p14="http://schemas.microsoft.com/office/powerpoint/2010/main" val="290642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ED8D35EE-EDBC-0B79-72EB-F67114E9B95F}"/>
              </a:ext>
            </a:extLst>
          </p:cNvPr>
          <p:cNvSpPr>
            <a:spLocks noGrp="1"/>
          </p:cNvSpPr>
          <p:nvPr>
            <p:ph type="title"/>
          </p:nvPr>
        </p:nvSpPr>
        <p:spPr>
          <a:xfrm>
            <a:off x="5748752" y="552782"/>
            <a:ext cx="5919373" cy="1611920"/>
          </a:xfrm>
        </p:spPr>
        <p:txBody>
          <a:bodyPr>
            <a:normAutofit/>
          </a:bodyPr>
          <a:lstStyle/>
          <a:p>
            <a:r>
              <a:rPr lang="es-MX"/>
              <a:t>Un buen uso</a:t>
            </a:r>
          </a:p>
        </p:txBody>
      </p:sp>
      <p:pic>
        <p:nvPicPr>
          <p:cNvPr id="5" name="Picture 4" descr="Gráfico en un documento con un bolígrafo">
            <a:extLst>
              <a:ext uri="{FF2B5EF4-FFF2-40B4-BE49-F238E27FC236}">
                <a16:creationId xmlns:a16="http://schemas.microsoft.com/office/drawing/2014/main" id="{C38A42CB-7908-D83D-86D3-59E20465C1E5}"/>
              </a:ext>
            </a:extLst>
          </p:cNvPr>
          <p:cNvPicPr>
            <a:picLocks noChangeAspect="1"/>
          </p:cNvPicPr>
          <p:nvPr/>
        </p:nvPicPr>
        <p:blipFill rotWithShape="1">
          <a:blip r:embed="rId2"/>
          <a:srcRect l="29070" r="15347" b="-1"/>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Marcador de contenido 2">
            <a:extLst>
              <a:ext uri="{FF2B5EF4-FFF2-40B4-BE49-F238E27FC236}">
                <a16:creationId xmlns:a16="http://schemas.microsoft.com/office/drawing/2014/main" id="{E2E9351F-0605-9612-8FE6-B999DD5C9986}"/>
              </a:ext>
            </a:extLst>
          </p:cNvPr>
          <p:cNvSpPr>
            <a:spLocks noGrp="1"/>
          </p:cNvSpPr>
          <p:nvPr>
            <p:ph idx="1"/>
          </p:nvPr>
        </p:nvSpPr>
        <p:spPr>
          <a:xfrm>
            <a:off x="5745083" y="2391995"/>
            <a:ext cx="5904056" cy="3174788"/>
          </a:xfrm>
        </p:spPr>
        <p:txBody>
          <a:bodyPr anchor="t">
            <a:normAutofit/>
          </a:bodyPr>
          <a:lstStyle/>
          <a:p>
            <a:pPr>
              <a:lnSpc>
                <a:spcPct val="100000"/>
              </a:lnSpc>
            </a:pPr>
            <a:r>
              <a:rPr lang="es-MX" sz="1600" b="1"/>
              <a:t>Destacados:</a:t>
            </a:r>
          </a:p>
          <a:p>
            <a:pPr>
              <a:lnSpc>
                <a:spcPct val="100000"/>
              </a:lnSpc>
            </a:pPr>
            <a:endParaRPr lang="es-MX" sz="1600"/>
          </a:p>
          <a:p>
            <a:pPr>
              <a:lnSpc>
                <a:spcPct val="100000"/>
              </a:lnSpc>
            </a:pPr>
            <a:r>
              <a:rPr lang="es-MX" sz="1600"/>
              <a:t>- Enfoque visual para identificar cuellos de botella.</a:t>
            </a:r>
          </a:p>
          <a:p>
            <a:pPr>
              <a:lnSpc>
                <a:spcPct val="100000"/>
              </a:lnSpc>
            </a:pPr>
            <a:r>
              <a:rPr lang="es-MX" sz="1600"/>
              <a:t>- Mejora continua como principio fundamental.</a:t>
            </a:r>
          </a:p>
          <a:p>
            <a:pPr>
              <a:lnSpc>
                <a:spcPct val="100000"/>
              </a:lnSpc>
            </a:pPr>
            <a:r>
              <a:rPr lang="es-MX" sz="1600"/>
              <a:t>- Fomento de la colaboración y comunicación constante.</a:t>
            </a:r>
          </a:p>
          <a:p>
            <a:pPr>
              <a:lnSpc>
                <a:spcPct val="100000"/>
              </a:lnSpc>
            </a:pPr>
            <a:endParaRPr lang="es-MX" sz="1600"/>
          </a:p>
          <a:p>
            <a:pPr>
              <a:lnSpc>
                <a:spcPct val="100000"/>
              </a:lnSpc>
            </a:pPr>
            <a:r>
              <a:rPr lang="es-MX" sz="1600" b="1"/>
              <a:t>Impacto en el Flujo de Trabajo:</a:t>
            </a:r>
          </a:p>
          <a:p>
            <a:pPr>
              <a:lnSpc>
                <a:spcPct val="100000"/>
              </a:lnSpc>
            </a:pPr>
            <a:r>
              <a:rPr lang="es-MX" sz="1600"/>
              <a:t>Equilibrio adecuado y evitación de la sobrecarga de tareas.</a:t>
            </a:r>
          </a:p>
        </p:txBody>
      </p:sp>
    </p:spTree>
    <p:extLst>
      <p:ext uri="{BB962C8B-B14F-4D97-AF65-F5344CB8AC3E}">
        <p14:creationId xmlns:p14="http://schemas.microsoft.com/office/powerpoint/2010/main" val="2112341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5C1BD59E-CAB2-FAA8-8F6E-B62CE6CAB241}"/>
              </a:ext>
            </a:extLst>
          </p:cNvPr>
          <p:cNvSpPr>
            <a:spLocks noGrp="1"/>
          </p:cNvSpPr>
          <p:nvPr>
            <p:ph type="title"/>
          </p:nvPr>
        </p:nvSpPr>
        <p:spPr>
          <a:xfrm>
            <a:off x="6213231" y="552782"/>
            <a:ext cx="5369169" cy="1154711"/>
          </a:xfrm>
        </p:spPr>
        <p:txBody>
          <a:bodyPr>
            <a:normAutofit/>
          </a:bodyPr>
          <a:lstStyle/>
          <a:p>
            <a:r>
              <a:rPr lang="es-MX" sz="4100"/>
              <a:t>Opiniones generales</a:t>
            </a:r>
          </a:p>
        </p:txBody>
      </p:sp>
      <p:pic>
        <p:nvPicPr>
          <p:cNvPr id="5" name="Picture 4" descr="Una persona que busca un papel en una mesa llena de papel y notas adhesivas">
            <a:extLst>
              <a:ext uri="{FF2B5EF4-FFF2-40B4-BE49-F238E27FC236}">
                <a16:creationId xmlns:a16="http://schemas.microsoft.com/office/drawing/2014/main" id="{43A75B87-EFB3-70BB-B80D-7EBD0952F5E1}"/>
              </a:ext>
            </a:extLst>
          </p:cNvPr>
          <p:cNvPicPr>
            <a:picLocks noChangeAspect="1"/>
          </p:cNvPicPr>
          <p:nvPr/>
        </p:nvPicPr>
        <p:blipFill rotWithShape="1">
          <a:blip r:embed="rId2"/>
          <a:srcRect l="21665" r="22660" b="1"/>
          <a:stretch/>
        </p:blipFill>
        <p:spPr>
          <a:xfrm>
            <a:off x="-16745" y="211090"/>
            <a:ext cx="5544176" cy="6646910"/>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sp>
        <p:nvSpPr>
          <p:cNvPr id="3" name="Marcador de contenido 2">
            <a:extLst>
              <a:ext uri="{FF2B5EF4-FFF2-40B4-BE49-F238E27FC236}">
                <a16:creationId xmlns:a16="http://schemas.microsoft.com/office/drawing/2014/main" id="{9AD854B4-94B4-5C63-F65B-39B9CB397BF4}"/>
              </a:ext>
            </a:extLst>
          </p:cNvPr>
          <p:cNvSpPr>
            <a:spLocks noGrp="1"/>
          </p:cNvSpPr>
          <p:nvPr>
            <p:ph idx="1"/>
          </p:nvPr>
        </p:nvSpPr>
        <p:spPr>
          <a:xfrm>
            <a:off x="6226526" y="2391995"/>
            <a:ext cx="5355276" cy="3174788"/>
          </a:xfrm>
        </p:spPr>
        <p:txBody>
          <a:bodyPr anchor="t">
            <a:normAutofit/>
          </a:bodyPr>
          <a:lstStyle/>
          <a:p>
            <a:pPr>
              <a:lnSpc>
                <a:spcPct val="100000"/>
              </a:lnSpc>
            </a:pPr>
            <a:r>
              <a:rPr lang="es-MX" b="1"/>
              <a:t>Posicionamiento de Kanban:</a:t>
            </a:r>
          </a:p>
          <a:p>
            <a:pPr>
              <a:lnSpc>
                <a:spcPct val="100000"/>
              </a:lnSpc>
            </a:pPr>
            <a:r>
              <a:rPr lang="es-MX"/>
              <a:t>- Metodología valiosa para optimizar procesos.</a:t>
            </a:r>
          </a:p>
          <a:p>
            <a:pPr>
              <a:lnSpc>
                <a:spcPct val="100000"/>
              </a:lnSpc>
            </a:pPr>
            <a:r>
              <a:rPr lang="es-MX"/>
              <a:t>- Énfasis en la mejora continua y adaptabilidad.</a:t>
            </a:r>
          </a:p>
          <a:p>
            <a:pPr>
              <a:lnSpc>
                <a:spcPct val="100000"/>
              </a:lnSpc>
            </a:pPr>
            <a:r>
              <a:rPr lang="es-MX" b="1"/>
              <a:t>Recomendación Final:</a:t>
            </a:r>
            <a:endParaRPr lang="es-MX"/>
          </a:p>
          <a:p>
            <a:pPr>
              <a:lnSpc>
                <a:spcPct val="100000"/>
              </a:lnSpc>
            </a:pPr>
            <a:r>
              <a:rPr lang="es-MX"/>
              <a:t>Sólida opción para implementar prácticas ágiles de manera incremental y sostenible.</a:t>
            </a:r>
          </a:p>
        </p:txBody>
      </p:sp>
    </p:spTree>
    <p:extLst>
      <p:ext uri="{BB962C8B-B14F-4D97-AF65-F5344CB8AC3E}">
        <p14:creationId xmlns:p14="http://schemas.microsoft.com/office/powerpoint/2010/main" val="1320013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A35297A-68D5-4EEC-985B-C5C83C738C98}"/>
              </a:ext>
            </a:extLst>
          </p:cNvPr>
          <p:cNvSpPr>
            <a:spLocks noGrp="1"/>
          </p:cNvSpPr>
          <p:nvPr>
            <p:ph type="title"/>
          </p:nvPr>
        </p:nvSpPr>
        <p:spPr>
          <a:xfrm>
            <a:off x="612648" y="557783"/>
            <a:ext cx="6693027" cy="3130807"/>
          </a:xfrm>
        </p:spPr>
        <p:txBody>
          <a:bodyPr vert="horz" lIns="91440" tIns="45720" rIns="91440" bIns="45720" rtlCol="0" anchor="b">
            <a:normAutofit/>
          </a:bodyPr>
          <a:lstStyle/>
          <a:p>
            <a:r>
              <a:rPr lang="en-US" sz="5400">
                <a:ea typeface="+mj-lt"/>
                <a:cs typeface="+mj-lt"/>
              </a:rPr>
              <a:t>Principios </a:t>
            </a:r>
            <a:r>
              <a:rPr lang="en-US" sz="5400" err="1">
                <a:ea typeface="+mj-lt"/>
                <a:cs typeface="+mj-lt"/>
              </a:rPr>
              <a:t>fundamentales</a:t>
            </a:r>
            <a:endParaRPr lang="en-US" err="1"/>
          </a:p>
        </p:txBody>
      </p:sp>
    </p:spTree>
    <p:extLst>
      <p:ext uri="{BB962C8B-B14F-4D97-AF65-F5344CB8AC3E}">
        <p14:creationId xmlns:p14="http://schemas.microsoft.com/office/powerpoint/2010/main" val="299617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B7354179-21FC-4EDF-9CCB-E49D4933855C}"/>
              </a:ext>
            </a:extLst>
          </p:cNvPr>
          <p:cNvSpPr>
            <a:spLocks noGrp="1"/>
          </p:cNvSpPr>
          <p:nvPr>
            <p:ph type="title"/>
          </p:nvPr>
        </p:nvSpPr>
        <p:spPr>
          <a:xfrm>
            <a:off x="609600" y="704258"/>
            <a:ext cx="5602778" cy="1451509"/>
          </a:xfrm>
        </p:spPr>
        <p:txBody>
          <a:bodyPr>
            <a:normAutofit/>
          </a:bodyPr>
          <a:lstStyle/>
          <a:p>
            <a:r>
              <a:rPr lang="es-MX">
                <a:cs typeface="Posterama"/>
              </a:rPr>
              <a:t>Visualización</a:t>
            </a:r>
            <a:endParaRPr lang="es-MX"/>
          </a:p>
        </p:txBody>
      </p:sp>
      <p:sp>
        <p:nvSpPr>
          <p:cNvPr id="3" name="Marcador de contenido 2">
            <a:extLst>
              <a:ext uri="{FF2B5EF4-FFF2-40B4-BE49-F238E27FC236}">
                <a16:creationId xmlns:a16="http://schemas.microsoft.com/office/drawing/2014/main" id="{7D26F5B6-F2DF-49C1-91CC-643114A2DA16}"/>
              </a:ext>
            </a:extLst>
          </p:cNvPr>
          <p:cNvSpPr>
            <a:spLocks noGrp="1"/>
          </p:cNvSpPr>
          <p:nvPr>
            <p:ph idx="1"/>
          </p:nvPr>
        </p:nvSpPr>
        <p:spPr>
          <a:xfrm>
            <a:off x="610197" y="2391995"/>
            <a:ext cx="5588281" cy="3174788"/>
          </a:xfrm>
        </p:spPr>
        <p:txBody>
          <a:bodyPr vert="horz" lIns="91440" tIns="45720" rIns="91440" bIns="45720" rtlCol="0" anchor="t">
            <a:normAutofit/>
          </a:bodyPr>
          <a:lstStyle/>
          <a:p>
            <a:r>
              <a:rPr lang="es-MX"/>
              <a:t>Es completamente transparente debido a esto, se puede observar de una manera sencilla en que fase de desarrollo se encuentra, con esto permitimos hacer posibles cambios o sugerencias.</a:t>
            </a:r>
          </a:p>
          <a:p>
            <a:endParaRPr lang="es-MX"/>
          </a:p>
        </p:txBody>
      </p:sp>
      <p:pic>
        <p:nvPicPr>
          <p:cNvPr id="4" name="Picture 3" descr="Visualización de los datos: el poderoso aliado de las industrias - Neixar">
            <a:extLst>
              <a:ext uri="{FF2B5EF4-FFF2-40B4-BE49-F238E27FC236}">
                <a16:creationId xmlns:a16="http://schemas.microsoft.com/office/drawing/2014/main" id="{8BDD778A-621C-9C96-93B3-B1FB359A3B36}"/>
              </a:ext>
            </a:extLst>
          </p:cNvPr>
          <p:cNvPicPr>
            <a:picLocks noChangeAspect="1"/>
          </p:cNvPicPr>
          <p:nvPr/>
        </p:nvPicPr>
        <p:blipFill rotWithShape="1">
          <a:blip r:embed="rId2"/>
          <a:srcRect l="15975" r="19312" b="2"/>
          <a:stretch/>
        </p:blipFill>
        <p:spPr>
          <a:xfrm>
            <a:off x="6465346" y="1"/>
            <a:ext cx="5726654" cy="6857999"/>
          </a:xfrm>
          <a:custGeom>
            <a:avLst/>
            <a:gdLst/>
            <a:ahLst/>
            <a:cxnLst/>
            <a:rect l="l" t="t" r="r" b="b"/>
            <a:pathLst>
              <a:path w="5726654" h="6857999">
                <a:moveTo>
                  <a:pt x="615191" y="3536634"/>
                </a:moveTo>
                <a:cubicBezTo>
                  <a:pt x="896629" y="3536634"/>
                  <a:pt x="1124779" y="3764784"/>
                  <a:pt x="1124779" y="4046222"/>
                </a:cubicBezTo>
                <a:cubicBezTo>
                  <a:pt x="1124779" y="4327660"/>
                  <a:pt x="896629" y="4555810"/>
                  <a:pt x="615191" y="4555810"/>
                </a:cubicBezTo>
                <a:cubicBezTo>
                  <a:pt x="333753" y="4555810"/>
                  <a:pt x="105603" y="4327660"/>
                  <a:pt x="105603" y="4046222"/>
                </a:cubicBezTo>
                <a:cubicBezTo>
                  <a:pt x="105603" y="3764784"/>
                  <a:pt x="333753" y="3536634"/>
                  <a:pt x="615191" y="3536634"/>
                </a:cubicBezTo>
                <a:close/>
                <a:moveTo>
                  <a:pt x="1497781" y="0"/>
                </a:moveTo>
                <a:lnTo>
                  <a:pt x="5726654" y="0"/>
                </a:lnTo>
                <a:lnTo>
                  <a:pt x="5726654" y="6857999"/>
                </a:lnTo>
                <a:lnTo>
                  <a:pt x="311758" y="6857999"/>
                </a:lnTo>
                <a:lnTo>
                  <a:pt x="314131" y="6707669"/>
                </a:lnTo>
                <a:cubicBezTo>
                  <a:pt x="335133" y="6366408"/>
                  <a:pt x="433652" y="6019041"/>
                  <a:pt x="599703" y="5670857"/>
                </a:cubicBezTo>
                <a:cubicBezTo>
                  <a:pt x="770258" y="5311555"/>
                  <a:pt x="1010814" y="4986831"/>
                  <a:pt x="1211434" y="4641254"/>
                </a:cubicBezTo>
                <a:cubicBezTo>
                  <a:pt x="1493037" y="4154455"/>
                  <a:pt x="1511836" y="3622743"/>
                  <a:pt x="1053042" y="3164268"/>
                </a:cubicBezTo>
                <a:cubicBezTo>
                  <a:pt x="881978" y="2993263"/>
                  <a:pt x="700423" y="2805522"/>
                  <a:pt x="607049" y="2589404"/>
                </a:cubicBezTo>
                <a:cubicBezTo>
                  <a:pt x="366280" y="2032157"/>
                  <a:pt x="541126" y="1508060"/>
                  <a:pt x="1054916" y="1068098"/>
                </a:cubicBezTo>
                <a:cubicBezTo>
                  <a:pt x="1261028" y="891534"/>
                  <a:pt x="1489689" y="709487"/>
                  <a:pt x="1502878" y="419994"/>
                </a:cubicBezTo>
                <a:cubicBezTo>
                  <a:pt x="1506390" y="341909"/>
                  <a:pt x="1507263" y="263519"/>
                  <a:pt x="1505905" y="184995"/>
                </a:cubicBezTo>
                <a:close/>
                <a:moveTo>
                  <a:pt x="14544" y="0"/>
                </a:moveTo>
                <a:lnTo>
                  <a:pt x="879353" y="0"/>
                </a:lnTo>
                <a:lnTo>
                  <a:pt x="892054" y="78051"/>
                </a:lnTo>
                <a:cubicBezTo>
                  <a:pt x="904493" y="285270"/>
                  <a:pt x="770272" y="479620"/>
                  <a:pt x="561941" y="535442"/>
                </a:cubicBezTo>
                <a:cubicBezTo>
                  <a:pt x="323847" y="599239"/>
                  <a:pt x="79117" y="457944"/>
                  <a:pt x="15320" y="219851"/>
                </a:cubicBezTo>
                <a:cubicBezTo>
                  <a:pt x="-630" y="160328"/>
                  <a:pt x="-3761" y="100390"/>
                  <a:pt x="4235" y="42968"/>
                </a:cubicBezTo>
                <a:close/>
              </a:path>
            </a:pathLst>
          </a:custGeom>
        </p:spPr>
      </p:pic>
    </p:spTree>
    <p:extLst>
      <p:ext uri="{BB962C8B-B14F-4D97-AF65-F5344CB8AC3E}">
        <p14:creationId xmlns:p14="http://schemas.microsoft.com/office/powerpoint/2010/main" val="1729534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B00212-68F3-D5EC-8ACC-5892DEB9CF94}"/>
              </a:ext>
            </a:extLst>
          </p:cNvPr>
          <p:cNvSpPr>
            <a:spLocks noGrp="1"/>
          </p:cNvSpPr>
          <p:nvPr>
            <p:ph type="title"/>
          </p:nvPr>
        </p:nvSpPr>
        <p:spPr>
          <a:xfrm>
            <a:off x="609600" y="552783"/>
            <a:ext cx="10972800" cy="1570804"/>
          </a:xfrm>
        </p:spPr>
        <p:txBody>
          <a:bodyPr>
            <a:normAutofit/>
          </a:bodyPr>
          <a:lstStyle/>
          <a:p>
            <a:r>
              <a:rPr lang="en-US" b="1" err="1">
                <a:ea typeface="+mj-lt"/>
                <a:cs typeface="+mj-lt"/>
              </a:rPr>
              <a:t>Priorización</a:t>
            </a:r>
            <a:endParaRPr lang="en-US" err="1"/>
          </a:p>
        </p:txBody>
      </p:sp>
      <p:sp>
        <p:nvSpPr>
          <p:cNvPr id="3" name="Content Placeholder 2">
            <a:extLst>
              <a:ext uri="{FF2B5EF4-FFF2-40B4-BE49-F238E27FC236}">
                <a16:creationId xmlns:a16="http://schemas.microsoft.com/office/drawing/2014/main" id="{8D43B897-A8E3-F230-B9DC-27226C6C3E66}"/>
              </a:ext>
            </a:extLst>
          </p:cNvPr>
          <p:cNvSpPr>
            <a:spLocks noGrp="1"/>
          </p:cNvSpPr>
          <p:nvPr>
            <p:ph idx="1"/>
          </p:nvPr>
        </p:nvSpPr>
        <p:spPr>
          <a:xfrm>
            <a:off x="609599" y="2397689"/>
            <a:ext cx="3750023" cy="3445893"/>
          </a:xfrm>
        </p:spPr>
        <p:txBody>
          <a:bodyPr vert="horz" lIns="91440" tIns="45720" rIns="91440" bIns="45720" rtlCol="0">
            <a:normAutofit/>
          </a:bodyPr>
          <a:lstStyle/>
          <a:p>
            <a:r>
              <a:rPr lang="en-US" err="1"/>
              <a:t>Debido</a:t>
            </a:r>
            <a:r>
              <a:rPr lang="en-US"/>
              <a:t> a </a:t>
            </a:r>
            <a:r>
              <a:rPr lang="en-US" err="1"/>
              <a:t>visualizacion</a:t>
            </a:r>
            <a:r>
              <a:rPr lang="en-US"/>
              <a:t>, </a:t>
            </a:r>
            <a:r>
              <a:rPr lang="en-US" err="1"/>
              <a:t>el</a:t>
            </a:r>
            <a:r>
              <a:rPr lang="en-US"/>
              <a:t> </a:t>
            </a:r>
            <a:r>
              <a:rPr lang="en-US" err="1"/>
              <a:t>encargado</a:t>
            </a:r>
            <a:r>
              <a:rPr lang="en-US"/>
              <a:t> sabe </a:t>
            </a:r>
            <a:r>
              <a:rPr lang="en-US" err="1"/>
              <a:t>cual</a:t>
            </a:r>
            <a:r>
              <a:rPr lang="en-US"/>
              <a:t> es la </a:t>
            </a:r>
            <a:r>
              <a:rPr lang="en-US" err="1"/>
              <a:t>siguiente</a:t>
            </a:r>
            <a:r>
              <a:rPr lang="en-US"/>
              <a:t> </a:t>
            </a:r>
            <a:r>
              <a:rPr lang="en-US" err="1"/>
              <a:t>tarea</a:t>
            </a:r>
            <a:r>
              <a:rPr lang="en-US"/>
              <a:t> o </a:t>
            </a:r>
            <a:r>
              <a:rPr lang="en-US" err="1"/>
              <a:t>asunto</a:t>
            </a:r>
            <a:r>
              <a:rPr lang="en-US"/>
              <a:t> a </a:t>
            </a:r>
            <a:r>
              <a:rPr lang="en-US" err="1"/>
              <a:t>tratar</a:t>
            </a:r>
            <a:endParaRPr lang="en-US"/>
          </a:p>
        </p:txBody>
      </p:sp>
      <p:pic>
        <p:nvPicPr>
          <p:cNvPr id="4" name="Picture 3" descr="Matriz de Eisenhower o Matriz de Priorización">
            <a:extLst>
              <a:ext uri="{FF2B5EF4-FFF2-40B4-BE49-F238E27FC236}">
                <a16:creationId xmlns:a16="http://schemas.microsoft.com/office/drawing/2014/main" id="{43984FC9-CDC3-541E-3D58-43B710990ADA}"/>
              </a:ext>
            </a:extLst>
          </p:cNvPr>
          <p:cNvPicPr>
            <a:picLocks noChangeAspect="1"/>
          </p:cNvPicPr>
          <p:nvPr/>
        </p:nvPicPr>
        <p:blipFill>
          <a:blip r:embed="rId2"/>
          <a:stretch>
            <a:fillRect/>
          </a:stretch>
        </p:blipFill>
        <p:spPr>
          <a:xfrm>
            <a:off x="6372248" y="2636356"/>
            <a:ext cx="5067488" cy="3445892"/>
          </a:xfrm>
          <a:prstGeom prst="rect">
            <a:avLst/>
          </a:prstGeom>
        </p:spPr>
      </p:pic>
    </p:spTree>
    <p:extLst>
      <p:ext uri="{BB962C8B-B14F-4D97-AF65-F5344CB8AC3E}">
        <p14:creationId xmlns:p14="http://schemas.microsoft.com/office/powerpoint/2010/main" val="261215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D54066-9298-EDA2-5821-BD3CB40B995F}"/>
              </a:ext>
            </a:extLst>
          </p:cNvPr>
          <p:cNvSpPr>
            <a:spLocks noGrp="1"/>
          </p:cNvSpPr>
          <p:nvPr>
            <p:ph type="title"/>
          </p:nvPr>
        </p:nvSpPr>
        <p:spPr>
          <a:xfrm>
            <a:off x="6456458" y="552782"/>
            <a:ext cx="5125941" cy="1936746"/>
          </a:xfrm>
        </p:spPr>
        <p:txBody>
          <a:bodyPr>
            <a:normAutofit/>
          </a:bodyPr>
          <a:lstStyle/>
          <a:p>
            <a:r>
              <a:rPr lang="en-US" b="1" err="1">
                <a:ea typeface="+mj-lt"/>
                <a:cs typeface="+mj-lt"/>
              </a:rPr>
              <a:t>Mejora</a:t>
            </a:r>
            <a:r>
              <a:rPr lang="en-US" b="1">
                <a:ea typeface="+mj-lt"/>
                <a:cs typeface="+mj-lt"/>
              </a:rPr>
              <a:t> continua</a:t>
            </a:r>
            <a:endParaRPr lang="en-US"/>
          </a:p>
        </p:txBody>
      </p:sp>
      <p:sp>
        <p:nvSpPr>
          <p:cNvPr id="3" name="Content Placeholder 2">
            <a:extLst>
              <a:ext uri="{FF2B5EF4-FFF2-40B4-BE49-F238E27FC236}">
                <a16:creationId xmlns:a16="http://schemas.microsoft.com/office/drawing/2014/main" id="{DC0825EB-0245-2CF5-BF2D-B3B461383DB4}"/>
              </a:ext>
            </a:extLst>
          </p:cNvPr>
          <p:cNvSpPr>
            <a:spLocks noGrp="1"/>
          </p:cNvSpPr>
          <p:nvPr>
            <p:ph idx="1"/>
          </p:nvPr>
        </p:nvSpPr>
        <p:spPr>
          <a:xfrm>
            <a:off x="5203679" y="2670653"/>
            <a:ext cx="5745873" cy="3484596"/>
          </a:xfrm>
        </p:spPr>
        <p:txBody>
          <a:bodyPr vert="horz" lIns="91440" tIns="45720" rIns="91440" bIns="45720" rtlCol="0" anchor="t">
            <a:normAutofit/>
          </a:bodyPr>
          <a:lstStyle/>
          <a:p>
            <a:r>
              <a:rPr lang="en-US" err="1"/>
              <a:t>Fomenta</a:t>
            </a:r>
            <a:r>
              <a:rPr lang="en-US"/>
              <a:t> </a:t>
            </a:r>
            <a:r>
              <a:rPr lang="en-US" err="1"/>
              <a:t>el</a:t>
            </a:r>
            <a:r>
              <a:rPr lang="en-US"/>
              <a:t> </a:t>
            </a:r>
            <a:r>
              <a:rPr lang="en-US" err="1"/>
              <a:t>cambio</a:t>
            </a:r>
            <a:r>
              <a:rPr lang="en-US"/>
              <a:t> continuo, </a:t>
            </a:r>
            <a:r>
              <a:rPr lang="en-US" err="1"/>
              <a:t>ya</a:t>
            </a:r>
            <a:r>
              <a:rPr lang="en-US"/>
              <a:t> que se </a:t>
            </a:r>
            <a:r>
              <a:rPr lang="en-US" err="1"/>
              <a:t>trabaja</a:t>
            </a:r>
            <a:r>
              <a:rPr lang="en-US"/>
              <a:t> </a:t>
            </a:r>
            <a:r>
              <a:rPr lang="en-US" err="1"/>
              <a:t>por</a:t>
            </a:r>
            <a:r>
              <a:rPr lang="en-US"/>
              <a:t> un </a:t>
            </a:r>
            <a:r>
              <a:rPr lang="en-US" err="1"/>
              <a:t>sistema</a:t>
            </a:r>
            <a:r>
              <a:rPr lang="en-US"/>
              <a:t> de </a:t>
            </a:r>
            <a:r>
              <a:rPr lang="en-US" err="1"/>
              <a:t>corta</a:t>
            </a:r>
            <a:r>
              <a:rPr lang="en-US"/>
              <a:t> </a:t>
            </a:r>
            <a:r>
              <a:rPr lang="en-US" err="1"/>
              <a:t>duracion</a:t>
            </a:r>
            <a:r>
              <a:rPr lang="en-US"/>
              <a:t> con </a:t>
            </a:r>
            <a:r>
              <a:rPr lang="en-US" err="1"/>
              <a:t>tareas</a:t>
            </a:r>
            <a:r>
              <a:rPr lang="en-US"/>
              <a:t> de </a:t>
            </a:r>
            <a:r>
              <a:rPr lang="en-US" err="1"/>
              <a:t>poca</a:t>
            </a:r>
            <a:r>
              <a:rPr lang="en-US"/>
              <a:t> </a:t>
            </a:r>
            <a:r>
              <a:rPr lang="en-US" err="1"/>
              <a:t>duración</a:t>
            </a:r>
            <a:r>
              <a:rPr lang="en-US"/>
              <a:t>. El </a:t>
            </a:r>
            <a:r>
              <a:rPr lang="en-US" err="1"/>
              <a:t>cambio</a:t>
            </a:r>
            <a:r>
              <a:rPr lang="en-US"/>
              <a:t> es incremental no radical.</a:t>
            </a:r>
          </a:p>
        </p:txBody>
      </p:sp>
      <p:pic>
        <p:nvPicPr>
          <p:cNvPr id="4" name="Picture 3" descr="Método Kaizen: la guía para la mejora continua en las empresas [2024] •  Asana">
            <a:extLst>
              <a:ext uri="{FF2B5EF4-FFF2-40B4-BE49-F238E27FC236}">
                <a16:creationId xmlns:a16="http://schemas.microsoft.com/office/drawing/2014/main" id="{16BB8B06-779E-4D4A-7022-68F332DE6ACE}"/>
              </a:ext>
            </a:extLst>
          </p:cNvPr>
          <p:cNvPicPr>
            <a:picLocks noChangeAspect="1"/>
          </p:cNvPicPr>
          <p:nvPr/>
        </p:nvPicPr>
        <p:blipFill>
          <a:blip r:embed="rId2"/>
          <a:stretch>
            <a:fillRect/>
          </a:stretch>
        </p:blipFill>
        <p:spPr>
          <a:xfrm>
            <a:off x="609600" y="1850749"/>
            <a:ext cx="4600913" cy="3071109"/>
          </a:xfrm>
          <a:prstGeom prst="rect">
            <a:avLst/>
          </a:prstGeom>
        </p:spPr>
      </p:pic>
    </p:spTree>
    <p:extLst>
      <p:ext uri="{BB962C8B-B14F-4D97-AF65-F5344CB8AC3E}">
        <p14:creationId xmlns:p14="http://schemas.microsoft.com/office/powerpoint/2010/main" val="61164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BE5CAD0-2967-3CCF-D5CB-78048B4A8FCD}"/>
              </a:ext>
            </a:extLst>
          </p:cNvPr>
          <p:cNvSpPr>
            <a:spLocks noGrp="1"/>
          </p:cNvSpPr>
          <p:nvPr>
            <p:ph type="title"/>
          </p:nvPr>
        </p:nvSpPr>
        <p:spPr>
          <a:xfrm>
            <a:off x="609601" y="552782"/>
            <a:ext cx="4606456" cy="1154711"/>
          </a:xfrm>
        </p:spPr>
        <p:txBody>
          <a:bodyPr>
            <a:normAutofit/>
          </a:bodyPr>
          <a:lstStyle/>
          <a:p>
            <a:pPr>
              <a:lnSpc>
                <a:spcPct val="90000"/>
              </a:lnSpc>
            </a:pPr>
            <a:r>
              <a:rPr lang="en-US" sz="3700" b="1" err="1">
                <a:ea typeface="+mj-lt"/>
                <a:cs typeface="+mj-lt"/>
              </a:rPr>
              <a:t>Liderazgo</a:t>
            </a:r>
            <a:r>
              <a:rPr lang="en-US" sz="3700" b="1">
                <a:ea typeface="+mj-lt"/>
                <a:cs typeface="+mj-lt"/>
              </a:rPr>
              <a:t> </a:t>
            </a:r>
            <a:r>
              <a:rPr lang="en-US" sz="3700" b="1" err="1">
                <a:ea typeface="+mj-lt"/>
                <a:cs typeface="+mj-lt"/>
              </a:rPr>
              <a:t>en</a:t>
            </a:r>
            <a:r>
              <a:rPr lang="en-US" sz="3700" b="1">
                <a:ea typeface="+mj-lt"/>
                <a:cs typeface="+mj-lt"/>
              </a:rPr>
              <a:t> </a:t>
            </a:r>
            <a:r>
              <a:rPr lang="en-US" sz="3700" b="1" err="1">
                <a:ea typeface="+mj-lt"/>
                <a:cs typeface="+mj-lt"/>
              </a:rPr>
              <a:t>todos</a:t>
            </a:r>
            <a:r>
              <a:rPr lang="en-US" sz="3700" b="1">
                <a:ea typeface="+mj-lt"/>
                <a:cs typeface="+mj-lt"/>
              </a:rPr>
              <a:t> </a:t>
            </a:r>
            <a:r>
              <a:rPr lang="en-US" sz="3700" b="1" err="1">
                <a:ea typeface="+mj-lt"/>
                <a:cs typeface="+mj-lt"/>
              </a:rPr>
              <a:t>los</a:t>
            </a:r>
            <a:r>
              <a:rPr lang="en-US" sz="3700" b="1">
                <a:ea typeface="+mj-lt"/>
                <a:cs typeface="+mj-lt"/>
              </a:rPr>
              <a:t> niveles</a:t>
            </a:r>
            <a:endParaRPr lang="en-US" sz="3700"/>
          </a:p>
        </p:txBody>
      </p:sp>
      <p:sp>
        <p:nvSpPr>
          <p:cNvPr id="3" name="Content Placeholder 2">
            <a:extLst>
              <a:ext uri="{FF2B5EF4-FFF2-40B4-BE49-F238E27FC236}">
                <a16:creationId xmlns:a16="http://schemas.microsoft.com/office/drawing/2014/main" id="{611F7B88-546D-B174-D30A-C2BFA2112087}"/>
              </a:ext>
            </a:extLst>
          </p:cNvPr>
          <p:cNvSpPr>
            <a:spLocks noGrp="1"/>
          </p:cNvSpPr>
          <p:nvPr>
            <p:ph idx="1"/>
          </p:nvPr>
        </p:nvSpPr>
        <p:spPr>
          <a:xfrm>
            <a:off x="610198" y="2391995"/>
            <a:ext cx="4594537" cy="3174788"/>
          </a:xfrm>
        </p:spPr>
        <p:txBody>
          <a:bodyPr vert="horz" lIns="91440" tIns="45720" rIns="91440" bIns="45720" rtlCol="0" anchor="t">
            <a:normAutofit/>
          </a:bodyPr>
          <a:lstStyle/>
          <a:p>
            <a:r>
              <a:rPr lang="en-US"/>
              <a:t>La </a:t>
            </a:r>
            <a:r>
              <a:rPr lang="en-US" err="1"/>
              <a:t>metdología</a:t>
            </a:r>
            <a:r>
              <a:rPr lang="en-US"/>
              <a:t> </a:t>
            </a:r>
            <a:r>
              <a:rPr lang="en-US" err="1"/>
              <a:t>kamba</a:t>
            </a:r>
            <a:r>
              <a:rPr lang="en-US"/>
              <a:t> </a:t>
            </a:r>
            <a:r>
              <a:rPr lang="en-US" err="1"/>
              <a:t>depende</a:t>
            </a:r>
            <a:r>
              <a:rPr lang="en-US"/>
              <a:t> de que </a:t>
            </a:r>
            <a:r>
              <a:rPr lang="en-US" err="1"/>
              <a:t>todas</a:t>
            </a:r>
            <a:r>
              <a:rPr lang="en-US"/>
              <a:t> las partes </a:t>
            </a:r>
            <a:r>
              <a:rPr lang="en-US" err="1"/>
              <a:t>hagan</a:t>
            </a:r>
            <a:r>
              <a:rPr lang="en-US"/>
              <a:t> un </a:t>
            </a:r>
            <a:r>
              <a:rPr lang="en-US" err="1"/>
              <a:t>esfuerzo</a:t>
            </a:r>
            <a:r>
              <a:rPr lang="en-US"/>
              <a:t>. Todos </a:t>
            </a:r>
            <a:r>
              <a:rPr lang="en-US" err="1"/>
              <a:t>deben</a:t>
            </a:r>
            <a:r>
              <a:rPr lang="en-US"/>
              <a:t> de </a:t>
            </a:r>
            <a:r>
              <a:rPr lang="en-US" err="1"/>
              <a:t>seguir</a:t>
            </a:r>
            <a:r>
              <a:rPr lang="en-US"/>
              <a:t> sus roles, para </a:t>
            </a:r>
            <a:r>
              <a:rPr lang="en-US" err="1"/>
              <a:t>poder</a:t>
            </a:r>
            <a:r>
              <a:rPr lang="en-US"/>
              <a:t> </a:t>
            </a:r>
            <a:r>
              <a:rPr lang="en-US" err="1"/>
              <a:t>indetificar</a:t>
            </a:r>
            <a:r>
              <a:rPr lang="en-US"/>
              <a:t> </a:t>
            </a:r>
            <a:r>
              <a:rPr lang="en-US" err="1"/>
              <a:t>los</a:t>
            </a:r>
            <a:r>
              <a:rPr lang="en-US"/>
              <a:t> </a:t>
            </a:r>
            <a:r>
              <a:rPr lang="en-US" err="1"/>
              <a:t>cambios</a:t>
            </a:r>
            <a:r>
              <a:rPr lang="en-US"/>
              <a:t> y </a:t>
            </a:r>
            <a:r>
              <a:rPr lang="en-US" err="1"/>
              <a:t>aplicarlos</a:t>
            </a:r>
            <a:r>
              <a:rPr lang="en-US"/>
              <a:t>.</a:t>
            </a:r>
            <a:endParaRPr lang="en-US" b="1"/>
          </a:p>
        </p:txBody>
      </p:sp>
      <p:pic>
        <p:nvPicPr>
          <p:cNvPr id="4" name="Picture 3" descr="Qué es el esfuerzo? - Los Valores">
            <a:extLst>
              <a:ext uri="{FF2B5EF4-FFF2-40B4-BE49-F238E27FC236}">
                <a16:creationId xmlns:a16="http://schemas.microsoft.com/office/drawing/2014/main" id="{A8381963-243F-DEA4-3920-F6D82F91040D}"/>
              </a:ext>
            </a:extLst>
          </p:cNvPr>
          <p:cNvPicPr>
            <a:picLocks noChangeAspect="1"/>
          </p:cNvPicPr>
          <p:nvPr/>
        </p:nvPicPr>
        <p:blipFill rotWithShape="1">
          <a:blip r:embed="rId2"/>
          <a:srcRect l="6635" r="37600"/>
          <a:stretch/>
        </p:blipFill>
        <p:spPr>
          <a:xfrm>
            <a:off x="5879198" y="490264"/>
            <a:ext cx="6312802" cy="6367736"/>
          </a:xfrm>
          <a:custGeom>
            <a:avLst/>
            <a:gdLst/>
            <a:ahLst/>
            <a:cxnLst/>
            <a:rect l="l" t="t" r="r" b="b"/>
            <a:pathLst>
              <a:path w="6312802" h="6367736">
                <a:moveTo>
                  <a:pt x="789715" y="708127"/>
                </a:moveTo>
                <a:cubicBezTo>
                  <a:pt x="845978" y="711650"/>
                  <a:pt x="901296" y="724302"/>
                  <a:pt x="953475" y="745602"/>
                </a:cubicBezTo>
                <a:cubicBezTo>
                  <a:pt x="1173612" y="834890"/>
                  <a:pt x="1309905" y="1073925"/>
                  <a:pt x="1278834" y="1315681"/>
                </a:cubicBezTo>
                <a:cubicBezTo>
                  <a:pt x="1233750" y="1669869"/>
                  <a:pt x="880524" y="1881517"/>
                  <a:pt x="560369" y="1747304"/>
                </a:cubicBezTo>
                <a:cubicBezTo>
                  <a:pt x="338151" y="1654256"/>
                  <a:pt x="204742" y="1408974"/>
                  <a:pt x="242538" y="1164574"/>
                </a:cubicBezTo>
                <a:cubicBezTo>
                  <a:pt x="286421" y="880774"/>
                  <a:pt x="529219" y="692590"/>
                  <a:pt x="789715" y="708127"/>
                </a:cubicBezTo>
                <a:close/>
                <a:moveTo>
                  <a:pt x="2877121" y="364348"/>
                </a:moveTo>
                <a:cubicBezTo>
                  <a:pt x="2901561" y="365790"/>
                  <a:pt x="2925601" y="371235"/>
                  <a:pt x="2948310" y="380363"/>
                </a:cubicBezTo>
                <a:cubicBezTo>
                  <a:pt x="3044405" y="419202"/>
                  <a:pt x="3103503" y="523063"/>
                  <a:pt x="3089970" y="628607"/>
                </a:cubicBezTo>
                <a:cubicBezTo>
                  <a:pt x="3070190" y="782758"/>
                  <a:pt x="2916600" y="874848"/>
                  <a:pt x="2777343" y="816472"/>
                </a:cubicBezTo>
                <a:cubicBezTo>
                  <a:pt x="2680608" y="775952"/>
                  <a:pt x="2622552" y="669287"/>
                  <a:pt x="2639048" y="562863"/>
                </a:cubicBezTo>
                <a:cubicBezTo>
                  <a:pt x="2658106" y="439382"/>
                  <a:pt x="2763810" y="357542"/>
                  <a:pt x="2877121" y="364348"/>
                </a:cubicBezTo>
                <a:close/>
                <a:moveTo>
                  <a:pt x="5725514" y="29060"/>
                </a:moveTo>
                <a:lnTo>
                  <a:pt x="5748657" y="29701"/>
                </a:lnTo>
                <a:cubicBezTo>
                  <a:pt x="5935681" y="36387"/>
                  <a:pt x="6081789" y="65616"/>
                  <a:pt x="6194082" y="113315"/>
                </a:cubicBezTo>
                <a:lnTo>
                  <a:pt x="6312802" y="183322"/>
                </a:lnTo>
                <a:lnTo>
                  <a:pt x="6312802" y="6367736"/>
                </a:lnTo>
                <a:lnTo>
                  <a:pt x="3171877" y="6367736"/>
                </a:lnTo>
                <a:lnTo>
                  <a:pt x="3171635" y="6367591"/>
                </a:lnTo>
                <a:lnTo>
                  <a:pt x="2683232" y="6367591"/>
                </a:lnTo>
                <a:lnTo>
                  <a:pt x="2683031" y="6367736"/>
                </a:lnTo>
                <a:lnTo>
                  <a:pt x="1006759" y="6367736"/>
                </a:lnTo>
                <a:lnTo>
                  <a:pt x="1017798" y="6253705"/>
                </a:lnTo>
                <a:cubicBezTo>
                  <a:pt x="1043303" y="6019815"/>
                  <a:pt x="1065826" y="5776617"/>
                  <a:pt x="897420" y="5565130"/>
                </a:cubicBezTo>
                <a:cubicBezTo>
                  <a:pt x="700507" y="5318087"/>
                  <a:pt x="491822" y="5428997"/>
                  <a:pt x="271526" y="5130943"/>
                </a:cubicBezTo>
                <a:cubicBezTo>
                  <a:pt x="108646" y="4910648"/>
                  <a:pt x="-26366" y="4708290"/>
                  <a:pt x="39940" y="4415201"/>
                </a:cubicBezTo>
                <a:cubicBezTo>
                  <a:pt x="128666" y="4023216"/>
                  <a:pt x="467878" y="3870268"/>
                  <a:pt x="464356" y="3587268"/>
                </a:cubicBezTo>
                <a:cubicBezTo>
                  <a:pt x="460351" y="3247094"/>
                  <a:pt x="43943" y="3178950"/>
                  <a:pt x="3183" y="2791128"/>
                </a:cubicBezTo>
                <a:cubicBezTo>
                  <a:pt x="-23403" y="2538162"/>
                  <a:pt x="118896" y="2235225"/>
                  <a:pt x="343758" y="2095087"/>
                </a:cubicBezTo>
                <a:cubicBezTo>
                  <a:pt x="758163" y="1836512"/>
                  <a:pt x="1225342" y="2272862"/>
                  <a:pt x="1543093" y="2013487"/>
                </a:cubicBezTo>
                <a:cubicBezTo>
                  <a:pt x="1732879" y="1858534"/>
                  <a:pt x="1763790" y="1542064"/>
                  <a:pt x="1726873" y="1342749"/>
                </a:cubicBezTo>
                <a:cubicBezTo>
                  <a:pt x="1656484" y="963255"/>
                  <a:pt x="1345299" y="901114"/>
                  <a:pt x="1356831" y="612032"/>
                </a:cubicBezTo>
                <a:cubicBezTo>
                  <a:pt x="1365319" y="397180"/>
                  <a:pt x="1547578" y="171600"/>
                  <a:pt x="1773239" y="121551"/>
                </a:cubicBezTo>
                <a:cubicBezTo>
                  <a:pt x="1804789" y="114503"/>
                  <a:pt x="1837013" y="110980"/>
                  <a:pt x="1869333" y="110980"/>
                </a:cubicBezTo>
                <a:cubicBezTo>
                  <a:pt x="2087466" y="110980"/>
                  <a:pt x="2259155" y="271137"/>
                  <a:pt x="2312167" y="320866"/>
                </a:cubicBezTo>
                <a:cubicBezTo>
                  <a:pt x="2563133" y="555255"/>
                  <a:pt x="2364538" y="842498"/>
                  <a:pt x="2568899" y="1194363"/>
                </a:cubicBezTo>
                <a:cubicBezTo>
                  <a:pt x="2600650" y="1246494"/>
                  <a:pt x="2637078" y="1295662"/>
                  <a:pt x="2677726" y="1341226"/>
                </a:cubicBezTo>
                <a:cubicBezTo>
                  <a:pt x="2757804" y="1432276"/>
                  <a:pt x="2906990" y="1416261"/>
                  <a:pt x="2964327" y="1310316"/>
                </a:cubicBezTo>
                <a:cubicBezTo>
                  <a:pt x="3059059" y="1135183"/>
                  <a:pt x="3149628" y="938831"/>
                  <a:pt x="3333248" y="887741"/>
                </a:cubicBezTo>
                <a:cubicBezTo>
                  <a:pt x="3690239" y="788365"/>
                  <a:pt x="3902767" y="1378543"/>
                  <a:pt x="4272730" y="1307994"/>
                </a:cubicBezTo>
                <a:cubicBezTo>
                  <a:pt x="4426320" y="1278686"/>
                  <a:pt x="4515368" y="1152802"/>
                  <a:pt x="4596327" y="996810"/>
                </a:cubicBezTo>
                <a:cubicBezTo>
                  <a:pt x="4618829" y="953326"/>
                  <a:pt x="4640770" y="907521"/>
                  <a:pt x="4663272" y="860676"/>
                </a:cubicBezTo>
                <a:cubicBezTo>
                  <a:pt x="4732781" y="613153"/>
                  <a:pt x="4835282" y="115946"/>
                  <a:pt x="5572324" y="40189"/>
                </a:cubicBezTo>
                <a:cubicBezTo>
                  <a:pt x="5622910" y="31543"/>
                  <a:pt x="5674208" y="27859"/>
                  <a:pt x="5725514" y="29060"/>
                </a:cubicBezTo>
                <a:close/>
                <a:moveTo>
                  <a:pt x="4169348" y="793"/>
                </a:moveTo>
                <a:cubicBezTo>
                  <a:pt x="4219966" y="3995"/>
                  <a:pt x="4269734" y="15368"/>
                  <a:pt x="4316693" y="34505"/>
                </a:cubicBezTo>
                <a:cubicBezTo>
                  <a:pt x="4514808" y="114584"/>
                  <a:pt x="4637488" y="329676"/>
                  <a:pt x="4609540" y="547569"/>
                </a:cubicBezTo>
                <a:cubicBezTo>
                  <a:pt x="4568620" y="865801"/>
                  <a:pt x="4251108" y="1055907"/>
                  <a:pt x="3962986" y="935790"/>
                </a:cubicBezTo>
                <a:cubicBezTo>
                  <a:pt x="3762790" y="852028"/>
                  <a:pt x="3642672" y="631491"/>
                  <a:pt x="3676946" y="411355"/>
                </a:cubicBezTo>
                <a:cubicBezTo>
                  <a:pt x="3716424" y="155985"/>
                  <a:pt x="3934959" y="-13061"/>
                  <a:pt x="4169348" y="793"/>
                </a:cubicBezTo>
                <a:close/>
              </a:path>
            </a:pathLst>
          </a:custGeom>
        </p:spPr>
      </p:pic>
    </p:spTree>
    <p:extLst>
      <p:ext uri="{BB962C8B-B14F-4D97-AF65-F5344CB8AC3E}">
        <p14:creationId xmlns:p14="http://schemas.microsoft.com/office/powerpoint/2010/main" val="2733441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A35297A-68D5-4EEC-985B-C5C83C738C98}"/>
              </a:ext>
            </a:extLst>
          </p:cNvPr>
          <p:cNvSpPr>
            <a:spLocks noGrp="1"/>
          </p:cNvSpPr>
          <p:nvPr>
            <p:ph type="title"/>
          </p:nvPr>
        </p:nvSpPr>
        <p:spPr>
          <a:xfrm>
            <a:off x="612648" y="557783"/>
            <a:ext cx="6693027" cy="3130807"/>
          </a:xfrm>
        </p:spPr>
        <p:txBody>
          <a:bodyPr vert="horz" lIns="91440" tIns="45720" rIns="91440" bIns="45720" rtlCol="0" anchor="b">
            <a:normAutofit/>
          </a:bodyPr>
          <a:lstStyle/>
          <a:p>
            <a:r>
              <a:rPr lang="en-US" sz="5400"/>
              <a:t>Tablero Kanban</a:t>
            </a:r>
          </a:p>
        </p:txBody>
      </p:sp>
    </p:spTree>
    <p:extLst>
      <p:ext uri="{BB962C8B-B14F-4D97-AF65-F5344CB8AC3E}">
        <p14:creationId xmlns:p14="http://schemas.microsoft.com/office/powerpoint/2010/main" val="131023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ítulo 2">
            <a:extLst>
              <a:ext uri="{FF2B5EF4-FFF2-40B4-BE49-F238E27FC236}">
                <a16:creationId xmlns:a16="http://schemas.microsoft.com/office/drawing/2014/main" id="{6DACBFD5-1A9C-459E-B362-477A88C0F43F}"/>
              </a:ext>
            </a:extLst>
          </p:cNvPr>
          <p:cNvSpPr>
            <a:spLocks noGrp="1"/>
          </p:cNvSpPr>
          <p:nvPr>
            <p:ph type="title"/>
          </p:nvPr>
        </p:nvSpPr>
        <p:spPr>
          <a:xfrm>
            <a:off x="6456458" y="552782"/>
            <a:ext cx="5125941" cy="1936746"/>
          </a:xfrm>
        </p:spPr>
        <p:txBody>
          <a:bodyPr vert="horz" lIns="91440" tIns="45720" rIns="91440" bIns="45720" rtlCol="0" anchor="b">
            <a:normAutofit/>
          </a:bodyPr>
          <a:lstStyle/>
          <a:p>
            <a:r>
              <a:rPr lang="en-US" sz="4400" kern="1200">
                <a:solidFill>
                  <a:schemeClr val="tx1"/>
                </a:solidFill>
                <a:latin typeface="+mj-lt"/>
                <a:ea typeface="+mj-ea"/>
                <a:cs typeface="+mj-cs"/>
              </a:rPr>
              <a:t>Tablero Kanban</a:t>
            </a:r>
          </a:p>
        </p:txBody>
      </p:sp>
      <p:sp>
        <p:nvSpPr>
          <p:cNvPr id="5" name="Marcador de texto 4">
            <a:extLst>
              <a:ext uri="{FF2B5EF4-FFF2-40B4-BE49-F238E27FC236}">
                <a16:creationId xmlns:a16="http://schemas.microsoft.com/office/drawing/2014/main" id="{75CCEB35-5A81-4094-972D-55F2F324C70E}"/>
              </a:ext>
            </a:extLst>
          </p:cNvPr>
          <p:cNvSpPr>
            <a:spLocks noGrp="1"/>
          </p:cNvSpPr>
          <p:nvPr>
            <p:ph type="body" sz="half" idx="2"/>
          </p:nvPr>
        </p:nvSpPr>
        <p:spPr>
          <a:xfrm>
            <a:off x="6456458" y="2735229"/>
            <a:ext cx="5125941" cy="3484596"/>
          </a:xfrm>
        </p:spPr>
        <p:txBody>
          <a:bodyPr vert="horz" lIns="91440" tIns="45720" rIns="91440" bIns="45720" rtlCol="0">
            <a:normAutofit/>
          </a:bodyPr>
          <a:lstStyle/>
          <a:p>
            <a:pPr marL="342900"/>
            <a:r>
              <a:rPr lang="en-US"/>
              <a:t>Visualización.</a:t>
            </a:r>
          </a:p>
          <a:p>
            <a:pPr marL="342900"/>
            <a:r>
              <a:rPr lang="en-US"/>
              <a:t>Etapas de progreso.</a:t>
            </a:r>
          </a:p>
          <a:p>
            <a:pPr marL="342900"/>
            <a:r>
              <a:rPr lang="en-US"/>
              <a:t>Flujo del proyecto.</a:t>
            </a:r>
          </a:p>
          <a:p>
            <a:pPr marL="342900"/>
            <a:r>
              <a:rPr lang="en-US"/>
              <a:t>Limitación.</a:t>
            </a:r>
          </a:p>
          <a:p>
            <a:pPr marL="342900"/>
            <a:r>
              <a:rPr lang="en-US"/>
              <a:t>WIP.</a:t>
            </a:r>
          </a:p>
          <a:p>
            <a:pPr marL="342900"/>
            <a:r>
              <a:rPr lang="en-US"/>
              <a:t>Identificación “Cuello de botella”.</a:t>
            </a:r>
          </a:p>
        </p:txBody>
      </p:sp>
      <p:pic>
        <p:nvPicPr>
          <p:cNvPr id="1026" name="Picture 2" descr="10 diferencias entre Scrum y Kanban | OpenWebinars">
            <a:extLst>
              <a:ext uri="{FF2B5EF4-FFF2-40B4-BE49-F238E27FC236}">
                <a16:creationId xmlns:a16="http://schemas.microsoft.com/office/drawing/2014/main" id="{273788BE-483C-4AA4-B7FB-0A22985429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 y="2190066"/>
            <a:ext cx="4600913" cy="2392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726403"/>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B5BAE9AFC64D458CE82767D69B8B3E" ma:contentTypeVersion="16" ma:contentTypeDescription="Create a new document." ma:contentTypeScope="" ma:versionID="c5ff75ccfce77a1e2efb6ba77e3408a3">
  <xsd:schema xmlns:xsd="http://www.w3.org/2001/XMLSchema" xmlns:xs="http://www.w3.org/2001/XMLSchema" xmlns:p="http://schemas.microsoft.com/office/2006/metadata/properties" xmlns:ns3="a6d2da7b-1b40-4d02-a825-d58ce25ebcaf" xmlns:ns4="52c87a48-e535-4b1b-b738-ab82f6b329e1" targetNamespace="http://schemas.microsoft.com/office/2006/metadata/properties" ma:root="true" ma:fieldsID="45e98f812643900c66ca8f91d0cdc78b" ns3:_="" ns4:_="">
    <xsd:import namespace="a6d2da7b-1b40-4d02-a825-d58ce25ebcaf"/>
    <xsd:import namespace="52c87a48-e535-4b1b-b738-ab82f6b329e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AutoKeyPoints" minOccurs="0"/>
                <xsd:element ref="ns3:MediaServiceKeyPoints" minOccurs="0"/>
                <xsd:element ref="ns3:MediaServiceDateTaken"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d2da7b-1b40-4d02-a825-d58ce25ebc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_activity" ma:index="2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c87a48-e535-4b1b-b738-ab82f6b329e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6d2da7b-1b40-4d02-a825-d58ce25ebca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159975-2F17-4B45-962D-A55584A1F601}">
  <ds:schemaRefs>
    <ds:schemaRef ds:uri="http://schemas.microsoft.com/office/2006/metadata/contentType"/>
    <ds:schemaRef ds:uri="http://schemas.microsoft.com/office/2006/metadata/properties/metaAttributes"/>
    <ds:schemaRef ds:uri="http://www.w3.org/2000/xmlns/"/>
    <ds:schemaRef ds:uri="http://www.w3.org/2001/XMLSchema"/>
    <ds:schemaRef ds:uri="a6d2da7b-1b40-4d02-a825-d58ce25ebcaf"/>
    <ds:schemaRef ds:uri="52c87a48-e535-4b1b-b738-ab82f6b329e1"/>
  </ds:schemaRefs>
</ds:datastoreItem>
</file>

<file path=customXml/itemProps2.xml><?xml version="1.0" encoding="utf-8"?>
<ds:datastoreItem xmlns:ds="http://schemas.openxmlformats.org/officeDocument/2006/customXml" ds:itemID="{FD27BA23-6F55-4892-B075-28E6F5EC8CD7}">
  <ds:schemaRefs>
    <ds:schemaRef ds:uri="http://schemas.microsoft.com/office/2006/metadata/properties"/>
    <ds:schemaRef ds:uri="http://www.w3.org/2000/xmlns/"/>
    <ds:schemaRef ds:uri="a6d2da7b-1b40-4d02-a825-d58ce25ebcaf"/>
    <ds:schemaRef ds:uri="http://www.w3.org/2001/XMLSchema-instance"/>
  </ds:schemaRefs>
</ds:datastoreItem>
</file>

<file path=customXml/itemProps3.xml><?xml version="1.0" encoding="utf-8"?>
<ds:datastoreItem xmlns:ds="http://schemas.openxmlformats.org/officeDocument/2006/customXml" ds:itemID="{59F704A7-29C0-4C6B-8BBB-D371E68B63F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23</Slides>
  <Notes>0</Notes>
  <HiddenSlides>0</HiddenSlides>
  <ScaleCrop>false</ScaleCrop>
  <HeadingPairs>
    <vt:vector size="4" baseType="variant">
      <vt:variant>
        <vt:lpstr>Tema</vt:lpstr>
      </vt:variant>
      <vt:variant>
        <vt:i4>1</vt:i4>
      </vt:variant>
      <vt:variant>
        <vt:lpstr>Títulos de diapositiva</vt:lpstr>
      </vt:variant>
      <vt:variant>
        <vt:i4>23</vt:i4>
      </vt:variant>
    </vt:vector>
  </HeadingPairs>
  <TitlesOfParts>
    <vt:vector size="24" baseType="lpstr">
      <vt:lpstr>SplashVTI</vt:lpstr>
      <vt:lpstr>Metodología Kanban.</vt:lpstr>
      <vt:lpstr>Índice.</vt:lpstr>
      <vt:lpstr>Principios fundamentales</vt:lpstr>
      <vt:lpstr>Visualización</vt:lpstr>
      <vt:lpstr>Priorización</vt:lpstr>
      <vt:lpstr>Mejora continua</vt:lpstr>
      <vt:lpstr>Liderazgo en todos los niveles</vt:lpstr>
      <vt:lpstr>Tablero Kanban</vt:lpstr>
      <vt:lpstr>Tablero Kanban</vt:lpstr>
      <vt:lpstr>Presentación de PowerPoint</vt:lpstr>
      <vt:lpstr>Implementación Kanban</vt:lpstr>
      <vt:lpstr>Presentación de PowerPoint</vt:lpstr>
      <vt:lpstr>Desafíos y Consideraciones </vt:lpstr>
      <vt:lpstr>Desafios - Resistencia al cambio</vt:lpstr>
      <vt:lpstr>Desafios – Falta de compromiso</vt:lpstr>
      <vt:lpstr>Desafios – Métricas inadecuadas</vt:lpstr>
      <vt:lpstr>Consideraciones - Tamaño del equipo</vt:lpstr>
      <vt:lpstr>Consideraciones – Complejidad de trabajo</vt:lpstr>
      <vt:lpstr>Consideraciones – Cultura organizacional</vt:lpstr>
      <vt:lpstr>CONCLUSIONES</vt:lpstr>
      <vt:lpstr>Recapitulación de Hallazgos</vt:lpstr>
      <vt:lpstr>Un buen uso</vt:lpstr>
      <vt:lpstr>Opiniones generales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Johan Cristopher Hernandez Vazquez</dc:creator>
  <cp:lastModifiedBy>Alfredo Bautista Rios</cp:lastModifiedBy>
  <cp:revision>2</cp:revision>
  <dcterms:created xsi:type="dcterms:W3CDTF">2024-03-04T06:47:03Z</dcterms:created>
  <dcterms:modified xsi:type="dcterms:W3CDTF">2024-03-05T19:36:57Z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0x01010075B5BAE9AFC64D458CE82767D69B8B3E</vt:lpwstr>
  </property>
</Properties>
</file>